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66" r:id="rId4"/>
    <p:sldId id="276" r:id="rId5"/>
    <p:sldId id="267" r:id="rId6"/>
    <p:sldId id="275" r:id="rId7"/>
    <p:sldId id="268" r:id="rId8"/>
    <p:sldId id="269" r:id="rId9"/>
    <p:sldId id="270" r:id="rId10"/>
    <p:sldId id="271" r:id="rId11"/>
    <p:sldId id="274" r:id="rId12"/>
    <p:sldId id="272" r:id="rId13"/>
    <p:sldId id="258" r:id="rId14"/>
    <p:sldId id="273" r:id="rId15"/>
    <p:sldId id="265"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Inter" panose="02000503000000020004" pitchFamily="2" charset="0"/>
      <p:regular r:id="rId22"/>
      <p:bold r:id="rId23"/>
      <p:italic r:id="rId24"/>
      <p:boldItalic r:id="rId25"/>
    </p:embeddedFont>
    <p:embeddedFont>
      <p:font typeface="Poppins" panose="00000500000000000000" pitchFamily="2" charset="0"/>
      <p:regular r:id="rId26"/>
      <p:bold r:id="rId27"/>
      <p:italic r:id="rId28"/>
      <p:boldItalic r:id="rId29"/>
    </p:embeddedFont>
    <p:embeddedFont>
      <p:font typeface="Poppins Bold" panose="00000800000000000000" charset="0"/>
      <p:regular r:id="rId30"/>
    </p:embeddedFont>
    <p:embeddedFont>
      <p:font typeface="Poppins Extra-Light" panose="020B0604020202020204" charset="0"/>
      <p:regular r:id="rId31"/>
    </p:embeddedFont>
    <p:embeddedFont>
      <p:font typeface="Poppins Light" panose="00000400000000000000" pitchFamily="2" charset="0"/>
      <p:regular r:id="rId32"/>
      <p:italic r:id="rId33"/>
    </p:embeddedFont>
    <p:embeddedFont>
      <p:font typeface="Poppins Semi-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30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DAF8C-452C-4432-B4FF-9759C85E31F4}" type="datetimeFigureOut">
              <a:rPr lang="en-US" smtClean="0"/>
              <a:t>1/31/2026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ABD86-4E05-4D00-ADFF-CC081E472595}" type="slidenum">
              <a:rPr lang="en-US" smtClean="0"/>
              <a:t>‹#›</a:t>
            </a:fld>
            <a:endParaRPr lang="en-US"/>
          </a:p>
        </p:txBody>
      </p:sp>
    </p:spTree>
    <p:extLst>
      <p:ext uri="{BB962C8B-B14F-4D97-AF65-F5344CB8AC3E}">
        <p14:creationId xmlns:p14="http://schemas.microsoft.com/office/powerpoint/2010/main" val="3824369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0ABD86-4E05-4D00-ADFF-CC081E472595}" type="slidenum">
              <a:rPr lang="en-US" smtClean="0"/>
              <a:t>3</a:t>
            </a:fld>
            <a:endParaRPr lang="en-US"/>
          </a:p>
        </p:txBody>
      </p:sp>
    </p:spTree>
    <p:extLst>
      <p:ext uri="{BB962C8B-B14F-4D97-AF65-F5344CB8AC3E}">
        <p14:creationId xmlns:p14="http://schemas.microsoft.com/office/powerpoint/2010/main" val="330518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0ABD86-4E05-4D00-ADFF-CC081E472595}" type="slidenum">
              <a:rPr lang="en-US" smtClean="0"/>
              <a:t>4</a:t>
            </a:fld>
            <a:endParaRPr lang="en-US"/>
          </a:p>
        </p:txBody>
      </p:sp>
    </p:spTree>
    <p:extLst>
      <p:ext uri="{BB962C8B-B14F-4D97-AF65-F5344CB8AC3E}">
        <p14:creationId xmlns:p14="http://schemas.microsoft.com/office/powerpoint/2010/main" val="2439393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0ABD86-4E05-4D00-ADFF-CC081E472595}" type="slidenum">
              <a:rPr lang="en-US" smtClean="0"/>
              <a:t>5</a:t>
            </a:fld>
            <a:endParaRPr lang="en-US"/>
          </a:p>
        </p:txBody>
      </p:sp>
    </p:spTree>
    <p:extLst>
      <p:ext uri="{BB962C8B-B14F-4D97-AF65-F5344CB8AC3E}">
        <p14:creationId xmlns:p14="http://schemas.microsoft.com/office/powerpoint/2010/main" val="879891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0ABD86-4E05-4D00-ADFF-CC081E472595}" type="slidenum">
              <a:rPr lang="en-US" smtClean="0"/>
              <a:t>6</a:t>
            </a:fld>
            <a:endParaRPr lang="en-US"/>
          </a:p>
        </p:txBody>
      </p:sp>
    </p:spTree>
    <p:extLst>
      <p:ext uri="{BB962C8B-B14F-4D97-AF65-F5344CB8AC3E}">
        <p14:creationId xmlns:p14="http://schemas.microsoft.com/office/powerpoint/2010/main" val="4234083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0ABD86-4E05-4D00-ADFF-CC081E472595}" type="slidenum">
              <a:rPr lang="en-US" smtClean="0"/>
              <a:t>13</a:t>
            </a:fld>
            <a:endParaRPr lang="en-US"/>
          </a:p>
        </p:txBody>
      </p:sp>
    </p:spTree>
    <p:extLst>
      <p:ext uri="{BB962C8B-B14F-4D97-AF65-F5344CB8AC3E}">
        <p14:creationId xmlns:p14="http://schemas.microsoft.com/office/powerpoint/2010/main" val="2616224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0ABD86-4E05-4D00-ADFF-CC081E472595}" type="slidenum">
              <a:rPr lang="en-US" smtClean="0"/>
              <a:t>14</a:t>
            </a:fld>
            <a:endParaRPr lang="en-US"/>
          </a:p>
        </p:txBody>
      </p:sp>
    </p:spTree>
    <p:extLst>
      <p:ext uri="{BB962C8B-B14F-4D97-AF65-F5344CB8AC3E}">
        <p14:creationId xmlns:p14="http://schemas.microsoft.com/office/powerpoint/2010/main" val="157659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kaggle.com/datasets/iamsouravbanerjee/airline-dataset/data"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github.com/trangntp37/Airline_Analysis" TargetMode="External"/><Relationship Id="rId5" Type="http://schemas.openxmlformats.org/officeDocument/2006/relationships/image" Target="../media/image9.jpe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1.jpeg"/><Relationship Id="rId7" Type="http://schemas.openxmlformats.org/officeDocument/2006/relationships/slide" Target="slide8.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slide" Target="slide11.xml"/><Relationship Id="rId5" Type="http://schemas.openxmlformats.org/officeDocument/2006/relationships/slide" Target="slide5.xml"/><Relationship Id="rId10" Type="http://schemas.openxmlformats.org/officeDocument/2006/relationships/slide" Target="slide14.xml"/><Relationship Id="rId4" Type="http://schemas.openxmlformats.org/officeDocument/2006/relationships/slide" Target="slide4.xml"/><Relationship Id="rId9" Type="http://schemas.openxmlformats.org/officeDocument/2006/relationships/slide" Target="slide1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51" b="-8393"/>
            </a:stretch>
          </a:blipFill>
        </p:spPr>
      </p:sp>
      <p:sp>
        <p:nvSpPr>
          <p:cNvPr id="3" name="Freeform 3"/>
          <p:cNvSpPr/>
          <p:nvPr/>
        </p:nvSpPr>
        <p:spPr>
          <a:xfrm>
            <a:off x="1601947" y="7289617"/>
            <a:ext cx="554025" cy="536900"/>
          </a:xfrm>
          <a:custGeom>
            <a:avLst/>
            <a:gdLst/>
            <a:ahLst/>
            <a:cxnLst/>
            <a:rect l="l" t="t" r="r" b="b"/>
            <a:pathLst>
              <a:path w="554025" h="536900">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a:off x="7626716" y="1078367"/>
            <a:ext cx="2474085" cy="2945505"/>
          </a:xfrm>
          <a:custGeom>
            <a:avLst/>
            <a:gdLst/>
            <a:ahLst/>
            <a:cxnLst/>
            <a:rect l="l" t="t" r="r" b="b"/>
            <a:pathLst>
              <a:path w="2474085" h="2945505">
                <a:moveTo>
                  <a:pt x="2474085" y="0"/>
                </a:moveTo>
                <a:lnTo>
                  <a:pt x="0" y="0"/>
                </a:lnTo>
                <a:lnTo>
                  <a:pt x="0" y="2945505"/>
                </a:lnTo>
                <a:lnTo>
                  <a:pt x="2474085" y="2945505"/>
                </a:lnTo>
                <a:lnTo>
                  <a:pt x="247408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601947" y="1142785"/>
            <a:ext cx="8090262" cy="4760149"/>
          </a:xfrm>
          <a:prstGeom prst="rect">
            <a:avLst/>
          </a:prstGeom>
        </p:spPr>
        <p:txBody>
          <a:bodyPr lIns="0" tIns="0" rIns="0" bIns="0" rtlCol="0" anchor="t">
            <a:spAutoFit/>
          </a:bodyPr>
          <a:lstStyle/>
          <a:p>
            <a:pPr algn="l">
              <a:lnSpc>
                <a:spcPts val="12460"/>
              </a:lnSpc>
            </a:pPr>
            <a:r>
              <a:rPr lang="en-US" sz="8800" b="1" dirty="0">
                <a:solidFill>
                  <a:srgbClr val="FFFFFF"/>
                </a:solidFill>
                <a:latin typeface="Poppins Bold"/>
                <a:ea typeface="Poppins Bold"/>
                <a:cs typeface="Poppins Bold"/>
                <a:sym typeface="Poppins Bold"/>
              </a:rPr>
              <a:t>AIRLINE OPERATIONS ANALYSIS</a:t>
            </a:r>
          </a:p>
        </p:txBody>
      </p:sp>
      <p:sp>
        <p:nvSpPr>
          <p:cNvPr id="11" name="TextBox 11"/>
          <p:cNvSpPr txBox="1"/>
          <p:nvPr/>
        </p:nvSpPr>
        <p:spPr>
          <a:xfrm>
            <a:off x="1633853" y="6259567"/>
            <a:ext cx="8090262" cy="365100"/>
          </a:xfrm>
          <a:prstGeom prst="rect">
            <a:avLst/>
          </a:prstGeom>
        </p:spPr>
        <p:txBody>
          <a:bodyPr lIns="0" tIns="0" rIns="0" bIns="0" rtlCol="0" anchor="t">
            <a:spAutoFit/>
          </a:bodyPr>
          <a:lstStyle/>
          <a:p>
            <a:pPr algn="l">
              <a:lnSpc>
                <a:spcPts val="2940"/>
              </a:lnSpc>
            </a:pPr>
            <a:r>
              <a:rPr lang="en-US" sz="2400" spc="630" dirty="0">
                <a:solidFill>
                  <a:srgbClr val="FFFFFF"/>
                </a:solidFill>
                <a:latin typeface="Poppins Light"/>
                <a:ea typeface="Poppins Light"/>
                <a:cs typeface="Poppins Light"/>
                <a:sym typeface="Poppins Light"/>
              </a:rPr>
              <a:t>FINAL PROJECT</a:t>
            </a:r>
          </a:p>
        </p:txBody>
      </p:sp>
      <p:sp>
        <p:nvSpPr>
          <p:cNvPr id="12" name="TextBox 12"/>
          <p:cNvSpPr txBox="1"/>
          <p:nvPr/>
        </p:nvSpPr>
        <p:spPr>
          <a:xfrm>
            <a:off x="2501869" y="7375908"/>
            <a:ext cx="5853436" cy="365100"/>
          </a:xfrm>
          <a:prstGeom prst="rect">
            <a:avLst/>
          </a:prstGeom>
        </p:spPr>
        <p:txBody>
          <a:bodyPr wrap="square" lIns="0" tIns="0" rIns="0" bIns="0" rtlCol="0" anchor="t">
            <a:spAutoFit/>
          </a:bodyPr>
          <a:lstStyle/>
          <a:p>
            <a:pPr algn="l">
              <a:lnSpc>
                <a:spcPts val="2940"/>
              </a:lnSpc>
            </a:pPr>
            <a:r>
              <a:rPr lang="en-US" sz="2400" dirty="0">
                <a:solidFill>
                  <a:srgbClr val="FFFFFF"/>
                </a:solidFill>
                <a:latin typeface="Poppins"/>
                <a:ea typeface="Poppins"/>
                <a:cs typeface="Poppins"/>
                <a:sym typeface="Poppins"/>
              </a:rPr>
              <a:t>Author: </a:t>
            </a:r>
            <a:r>
              <a:rPr lang="en-US" sz="2400" noProof="1">
                <a:solidFill>
                  <a:srgbClr val="FFFFFF"/>
                </a:solidFill>
                <a:latin typeface="Poppins"/>
                <a:ea typeface="Poppins"/>
                <a:cs typeface="Poppins"/>
                <a:sym typeface="Poppins"/>
              </a:rPr>
              <a:t>Nguyen Thi Phuong </a:t>
            </a:r>
            <a:r>
              <a:rPr lang="en-US" sz="2400" dirty="0">
                <a:solidFill>
                  <a:srgbClr val="FFFFFF"/>
                </a:solidFill>
                <a:latin typeface="Poppins"/>
                <a:ea typeface="Poppins"/>
                <a:cs typeface="Poppins"/>
                <a:sym typeface="Poppins"/>
              </a:rPr>
              <a:t>Trang</a:t>
            </a:r>
          </a:p>
        </p:txBody>
      </p:sp>
      <p:grpSp>
        <p:nvGrpSpPr>
          <p:cNvPr id="17" name="Group 8">
            <a:extLst>
              <a:ext uri="{FF2B5EF4-FFF2-40B4-BE49-F238E27FC236}">
                <a16:creationId xmlns:a16="http://schemas.microsoft.com/office/drawing/2014/main" id="{973B0F7C-8D88-4AB9-B6EF-82E4E6932529}"/>
              </a:ext>
            </a:extLst>
          </p:cNvPr>
          <p:cNvGrpSpPr/>
          <p:nvPr/>
        </p:nvGrpSpPr>
        <p:grpSpPr>
          <a:xfrm>
            <a:off x="13589846" y="1409700"/>
            <a:ext cx="3729079" cy="5531832"/>
            <a:chOff x="0" y="0"/>
            <a:chExt cx="812800" cy="1218226"/>
          </a:xfrm>
        </p:grpSpPr>
        <p:sp>
          <p:nvSpPr>
            <p:cNvPr id="18" name="Freeform 9">
              <a:extLst>
                <a:ext uri="{FF2B5EF4-FFF2-40B4-BE49-F238E27FC236}">
                  <a16:creationId xmlns:a16="http://schemas.microsoft.com/office/drawing/2014/main" id="{BBD6B608-3907-42BF-A5AB-E08F3BBB6FAE}"/>
                </a:ext>
              </a:extLst>
            </p:cNvPr>
            <p:cNvSpPr/>
            <p:nvPr/>
          </p:nvSpPr>
          <p:spPr>
            <a:xfrm flipH="1">
              <a:off x="0" y="0"/>
              <a:ext cx="812800" cy="1218226"/>
            </a:xfrm>
            <a:custGeom>
              <a:avLst/>
              <a:gdLst/>
              <a:ahLst/>
              <a:cxnLst/>
              <a:rect l="l" t="t" r="r" b="b"/>
              <a:pathLst>
                <a:path w="812800" h="1218226">
                  <a:moveTo>
                    <a:pt x="749346" y="0"/>
                  </a:moveTo>
                  <a:lnTo>
                    <a:pt x="63454" y="0"/>
                  </a:lnTo>
                  <a:cubicBezTo>
                    <a:pt x="28409" y="0"/>
                    <a:pt x="0" y="28409"/>
                    <a:pt x="0" y="63454"/>
                  </a:cubicBezTo>
                  <a:lnTo>
                    <a:pt x="0" y="1154772"/>
                  </a:lnTo>
                  <a:cubicBezTo>
                    <a:pt x="0" y="1189816"/>
                    <a:pt x="28409" y="1218226"/>
                    <a:pt x="63454" y="1218226"/>
                  </a:cubicBezTo>
                  <a:lnTo>
                    <a:pt x="749346" y="1218226"/>
                  </a:lnTo>
                  <a:cubicBezTo>
                    <a:pt x="784391" y="1218226"/>
                    <a:pt x="812800" y="1189816"/>
                    <a:pt x="812800" y="1154772"/>
                  </a:cubicBezTo>
                  <a:lnTo>
                    <a:pt x="812800" y="63454"/>
                  </a:lnTo>
                  <a:cubicBezTo>
                    <a:pt x="812800" y="28409"/>
                    <a:pt x="784391" y="0"/>
                    <a:pt x="749346" y="0"/>
                  </a:cubicBezTo>
                  <a:close/>
                </a:path>
              </a:pathLst>
            </a:custGeom>
            <a:blipFill>
              <a:blip r:embed="rId7"/>
              <a:stretch>
                <a:fillRect l="-106559" r="-18824"/>
              </a:stretch>
            </a:blipFill>
            <a:ln w="28575" cap="rnd">
              <a:solidFill>
                <a:srgbClr val="FFFFFF"/>
              </a:solidFill>
              <a:prstDash val="solid"/>
              <a:round/>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937" t="-19492" b="-7469"/>
            </a:stretch>
          </a:blipFill>
        </p:spPr>
      </p:sp>
      <p:sp>
        <p:nvSpPr>
          <p:cNvPr id="14" name="TextBox 14"/>
          <p:cNvSpPr txBox="1"/>
          <p:nvPr/>
        </p:nvSpPr>
        <p:spPr>
          <a:xfrm>
            <a:off x="762000" y="269291"/>
            <a:ext cx="9829800" cy="937051"/>
          </a:xfrm>
          <a:prstGeom prst="rect">
            <a:avLst/>
          </a:prstGeom>
        </p:spPr>
        <p:txBody>
          <a:bodyPr wrap="square" lIns="0" tIns="0" rIns="0" bIns="0" rtlCol="0" anchor="t">
            <a:spAutoFit/>
          </a:bodyPr>
          <a:lstStyle/>
          <a:p>
            <a:pPr algn="l">
              <a:lnSpc>
                <a:spcPts val="8072"/>
              </a:lnSpc>
            </a:pPr>
            <a:r>
              <a:rPr lang="en-US" sz="4400" b="1" dirty="0">
                <a:solidFill>
                  <a:srgbClr val="FFFFFF"/>
                </a:solidFill>
                <a:latin typeface="Poppins Semi-Bold"/>
                <a:ea typeface="Poppins Semi-Bold"/>
                <a:cs typeface="Poppins Semi-Bold"/>
                <a:sym typeface="Poppins Semi-Bold"/>
              </a:rPr>
              <a:t>4. Exploration Data Analysis (EDA)</a:t>
            </a:r>
          </a:p>
        </p:txBody>
      </p:sp>
      <p:cxnSp>
        <p:nvCxnSpPr>
          <p:cNvPr id="18" name="Straight Connector 17">
            <a:extLst>
              <a:ext uri="{FF2B5EF4-FFF2-40B4-BE49-F238E27FC236}">
                <a16:creationId xmlns:a16="http://schemas.microsoft.com/office/drawing/2014/main" id="{F7550212-C8FB-4075-864D-66C3E00D6996}"/>
              </a:ext>
            </a:extLst>
          </p:cNvPr>
          <p:cNvCxnSpPr>
            <a:cxnSpLocks/>
          </p:cNvCxnSpPr>
          <p:nvPr/>
        </p:nvCxnSpPr>
        <p:spPr>
          <a:xfrm>
            <a:off x="762000" y="1281517"/>
            <a:ext cx="96012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536103-C174-44D5-AF5E-CA1E574FD0EB}"/>
              </a:ext>
            </a:extLst>
          </p:cNvPr>
          <p:cNvCxnSpPr>
            <a:cxnSpLocks/>
          </p:cNvCxnSpPr>
          <p:nvPr/>
        </p:nvCxnSpPr>
        <p:spPr>
          <a:xfrm>
            <a:off x="13106400" y="9486900"/>
            <a:ext cx="548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4">
            <a:extLst>
              <a:ext uri="{FF2B5EF4-FFF2-40B4-BE49-F238E27FC236}">
                <a16:creationId xmlns:a16="http://schemas.microsoft.com/office/drawing/2014/main" id="{1F913837-E927-4413-952D-BE8F42AABCB7}"/>
              </a:ext>
            </a:extLst>
          </p:cNvPr>
          <p:cNvSpPr txBox="1"/>
          <p:nvPr/>
        </p:nvSpPr>
        <p:spPr>
          <a:xfrm>
            <a:off x="762000" y="1281517"/>
            <a:ext cx="9829800" cy="893963"/>
          </a:xfrm>
          <a:prstGeom prst="rect">
            <a:avLst/>
          </a:prstGeom>
        </p:spPr>
        <p:txBody>
          <a:bodyPr wrap="square" lIns="0" tIns="0" rIns="0" bIns="0" rtlCol="0" anchor="t">
            <a:spAutoFit/>
          </a:bodyPr>
          <a:lstStyle/>
          <a:p>
            <a:pPr marL="571500" indent="-571500" algn="l">
              <a:lnSpc>
                <a:spcPts val="8072"/>
              </a:lnSpc>
              <a:buFont typeface="Arial" panose="020B0604020202020204" pitchFamily="34" charset="0"/>
              <a:buChar char="•"/>
            </a:pPr>
            <a:r>
              <a:rPr lang="en-US" sz="2800" b="1" dirty="0">
                <a:solidFill>
                  <a:srgbClr val="FFFFFF"/>
                </a:solidFill>
                <a:latin typeface="Poppins Semi-Bold"/>
                <a:ea typeface="Poppins Semi-Bold"/>
                <a:cs typeface="Poppins Semi-Bold"/>
                <a:sym typeface="Poppins Semi-Bold"/>
              </a:rPr>
              <a:t>Flights Operations</a:t>
            </a:r>
          </a:p>
        </p:txBody>
      </p:sp>
      <p:grpSp>
        <p:nvGrpSpPr>
          <p:cNvPr id="27" name="Group 5">
            <a:extLst>
              <a:ext uri="{FF2B5EF4-FFF2-40B4-BE49-F238E27FC236}">
                <a16:creationId xmlns:a16="http://schemas.microsoft.com/office/drawing/2014/main" id="{AD7EF6B9-2253-4A4B-B4D8-F45AB083CB1B}"/>
              </a:ext>
            </a:extLst>
          </p:cNvPr>
          <p:cNvGrpSpPr/>
          <p:nvPr/>
        </p:nvGrpSpPr>
        <p:grpSpPr>
          <a:xfrm>
            <a:off x="1408294" y="1345109"/>
            <a:ext cx="14651874" cy="6437452"/>
            <a:chOff x="-2298287" y="-57150"/>
            <a:chExt cx="3858931" cy="1695461"/>
          </a:xfrm>
        </p:grpSpPr>
        <p:sp>
          <p:nvSpPr>
            <p:cNvPr id="28" name="Freeform 6">
              <a:extLst>
                <a:ext uri="{FF2B5EF4-FFF2-40B4-BE49-F238E27FC236}">
                  <a16:creationId xmlns:a16="http://schemas.microsoft.com/office/drawing/2014/main" id="{772E86D4-27A2-4276-B277-4AF846EADEE8}"/>
                </a:ext>
              </a:extLst>
            </p:cNvPr>
            <p:cNvSpPr/>
            <p:nvPr/>
          </p:nvSpPr>
          <p:spPr>
            <a:xfrm>
              <a:off x="-2298287" y="272894"/>
              <a:ext cx="2197941" cy="661737"/>
            </a:xfrm>
            <a:custGeom>
              <a:avLst/>
              <a:gdLst/>
              <a:ahLst/>
              <a:cxnLst/>
              <a:rect l="l" t="t" r="r" b="b"/>
              <a:pathLst>
                <a:path w="1560644" h="1638311">
                  <a:moveTo>
                    <a:pt x="33970" y="0"/>
                  </a:moveTo>
                  <a:lnTo>
                    <a:pt x="1526674" y="0"/>
                  </a:lnTo>
                  <a:cubicBezTo>
                    <a:pt x="1535683" y="0"/>
                    <a:pt x="1544324" y="3579"/>
                    <a:pt x="1550694" y="9950"/>
                  </a:cubicBezTo>
                  <a:cubicBezTo>
                    <a:pt x="1557065" y="16320"/>
                    <a:pt x="1560644" y="24960"/>
                    <a:pt x="1560644" y="33970"/>
                  </a:cubicBezTo>
                  <a:lnTo>
                    <a:pt x="1560644" y="1604341"/>
                  </a:lnTo>
                  <a:cubicBezTo>
                    <a:pt x="1560644" y="1613350"/>
                    <a:pt x="1557065" y="1621991"/>
                    <a:pt x="1550694" y="1628361"/>
                  </a:cubicBezTo>
                  <a:cubicBezTo>
                    <a:pt x="1544324" y="1634732"/>
                    <a:pt x="1535683" y="1638311"/>
                    <a:pt x="1526674" y="1638311"/>
                  </a:cubicBezTo>
                  <a:lnTo>
                    <a:pt x="33970" y="1638311"/>
                  </a:lnTo>
                  <a:cubicBezTo>
                    <a:pt x="24960" y="1638311"/>
                    <a:pt x="16320" y="1634732"/>
                    <a:pt x="9950" y="1628361"/>
                  </a:cubicBezTo>
                  <a:cubicBezTo>
                    <a:pt x="3579" y="1621991"/>
                    <a:pt x="0" y="1613350"/>
                    <a:pt x="0" y="1604341"/>
                  </a:cubicBezTo>
                  <a:lnTo>
                    <a:pt x="0" y="33970"/>
                  </a:lnTo>
                  <a:cubicBezTo>
                    <a:pt x="0" y="24960"/>
                    <a:pt x="3579" y="16320"/>
                    <a:pt x="9950" y="9950"/>
                  </a:cubicBezTo>
                  <a:cubicBezTo>
                    <a:pt x="16320" y="3579"/>
                    <a:pt x="24960" y="0"/>
                    <a:pt x="33970" y="0"/>
                  </a:cubicBezTo>
                  <a:close/>
                </a:path>
              </a:pathLst>
            </a:custGeom>
            <a:solidFill>
              <a:srgbClr val="001737"/>
            </a:solidFill>
            <a:ln w="38100" cap="rnd">
              <a:solidFill>
                <a:srgbClr val="FFFFFF"/>
              </a:solidFill>
              <a:prstDash val="solid"/>
              <a:round/>
            </a:ln>
          </p:spPr>
          <p:txBody>
            <a:bodyPr/>
            <a:lstStyle/>
            <a:p>
              <a:pPr marL="285750"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pPr marL="285750" indent="-285750">
                <a:buFont typeface="Arial" panose="020B0604020202020204" pitchFamily="34" charset="0"/>
                <a:buChar char="•"/>
              </a:pPr>
              <a:r>
                <a:rPr lang="en-US" sz="2000" b="1" dirty="0">
                  <a:solidFill>
                    <a:schemeClr val="bg1"/>
                  </a:solidFill>
                  <a:latin typeface="+mj-lt"/>
                  <a:ea typeface="Inter" panose="02000503000000020004" pitchFamily="2" charset="0"/>
                </a:rPr>
                <a:t>A high proportion of problem flights (68%) is observed. </a:t>
              </a:r>
              <a:r>
                <a:rPr lang="en-US" sz="2000" dirty="0">
                  <a:solidFill>
                    <a:schemeClr val="bg1"/>
                  </a:solidFill>
                  <a:latin typeface="+mj-lt"/>
                  <a:ea typeface="Inter" panose="02000503000000020004" pitchFamily="2" charset="0"/>
                </a:rPr>
                <a:t>However, unlike real-world airline data—where on-time flights typically dominate—the balanced status distribution indicates limited realism, reducing the usefulness of this metric for operational decision-making.</a:t>
              </a:r>
            </a:p>
            <a:p>
              <a:pPr marL="285750" indent="-285750">
                <a:buFont typeface="Arial" panose="020B0604020202020204" pitchFamily="34" charset="0"/>
                <a:buChar char="•"/>
              </a:pPr>
              <a:r>
                <a:rPr lang="en-US" sz="2000" dirty="0">
                  <a:solidFill>
                    <a:schemeClr val="bg1"/>
                  </a:solidFill>
                  <a:latin typeface="+mj-lt"/>
                  <a:ea typeface="Inter" panose="02000503000000020004" pitchFamily="2" charset="0"/>
                </a:rPr>
                <a:t>Monthly flight volumes remain largely stable throughout the year, with a slight dip observed in February.</a:t>
              </a:r>
              <a:endParaRPr lang="en-US" sz="2000" dirty="0">
                <a:solidFill>
                  <a:schemeClr val="bg1"/>
                </a:solidFill>
                <a:effectLst/>
                <a:latin typeface="+mj-lt"/>
                <a:ea typeface="Inter" panose="02000503000000020004" pitchFamily="2" charset="0"/>
              </a:endParaRPr>
            </a:p>
          </p:txBody>
        </p:sp>
        <p:sp>
          <p:nvSpPr>
            <p:cNvPr id="29" name="TextBox 7">
              <a:extLst>
                <a:ext uri="{FF2B5EF4-FFF2-40B4-BE49-F238E27FC236}">
                  <a16:creationId xmlns:a16="http://schemas.microsoft.com/office/drawing/2014/main" id="{DBD2AC02-5F0F-463F-8E93-D404F3A0E3D8}"/>
                </a:ext>
              </a:extLst>
            </p:cNvPr>
            <p:cNvSpPr txBox="1"/>
            <p:nvPr/>
          </p:nvSpPr>
          <p:spPr>
            <a:xfrm>
              <a:off x="0" y="-57150"/>
              <a:ext cx="1560644" cy="1695461"/>
            </a:xfrm>
            <a:prstGeom prst="rect">
              <a:avLst/>
            </a:prstGeom>
          </p:spPr>
          <p:txBody>
            <a:bodyPr lIns="50800" tIns="50800" rIns="50800" bIns="50800" rtlCol="0" anchor="ctr"/>
            <a:lstStyle/>
            <a:p>
              <a:pPr algn="ctr">
                <a:lnSpc>
                  <a:spcPts val="2940"/>
                </a:lnSpc>
              </a:pPr>
              <a:endParaRPr/>
            </a:p>
          </p:txBody>
        </p:sp>
      </p:grpSp>
      <p:pic>
        <p:nvPicPr>
          <p:cNvPr id="5" name="Picture 4">
            <a:extLst>
              <a:ext uri="{FF2B5EF4-FFF2-40B4-BE49-F238E27FC236}">
                <a16:creationId xmlns:a16="http://schemas.microsoft.com/office/drawing/2014/main" id="{FAA0096B-91D9-4D58-8386-3F4B6714FA16}"/>
              </a:ext>
            </a:extLst>
          </p:cNvPr>
          <p:cNvPicPr>
            <a:picLocks noChangeAspect="1"/>
          </p:cNvPicPr>
          <p:nvPr/>
        </p:nvPicPr>
        <p:blipFill>
          <a:blip r:embed="rId3"/>
          <a:stretch>
            <a:fillRect/>
          </a:stretch>
        </p:blipFill>
        <p:spPr>
          <a:xfrm>
            <a:off x="10420738" y="1695513"/>
            <a:ext cx="5925568" cy="3466209"/>
          </a:xfrm>
          <a:prstGeom prst="rect">
            <a:avLst/>
          </a:prstGeom>
        </p:spPr>
      </p:pic>
      <p:pic>
        <p:nvPicPr>
          <p:cNvPr id="8" name="Picture 7">
            <a:extLst>
              <a:ext uri="{FF2B5EF4-FFF2-40B4-BE49-F238E27FC236}">
                <a16:creationId xmlns:a16="http://schemas.microsoft.com/office/drawing/2014/main" id="{3E4E79A5-0177-4D76-BE62-D4DC6BAECFC0}"/>
              </a:ext>
            </a:extLst>
          </p:cNvPr>
          <p:cNvPicPr>
            <a:picLocks noChangeAspect="1"/>
          </p:cNvPicPr>
          <p:nvPr/>
        </p:nvPicPr>
        <p:blipFill>
          <a:blip r:embed="rId4"/>
          <a:stretch>
            <a:fillRect/>
          </a:stretch>
        </p:blipFill>
        <p:spPr>
          <a:xfrm>
            <a:off x="1408294" y="5419467"/>
            <a:ext cx="4684673" cy="3758741"/>
          </a:xfrm>
          <a:prstGeom prst="rect">
            <a:avLst/>
          </a:prstGeom>
        </p:spPr>
      </p:pic>
      <p:pic>
        <p:nvPicPr>
          <p:cNvPr id="10" name="Picture 9">
            <a:extLst>
              <a:ext uri="{FF2B5EF4-FFF2-40B4-BE49-F238E27FC236}">
                <a16:creationId xmlns:a16="http://schemas.microsoft.com/office/drawing/2014/main" id="{49D3B2C8-0800-48A1-8F78-F65F478A6B7F}"/>
              </a:ext>
            </a:extLst>
          </p:cNvPr>
          <p:cNvPicPr>
            <a:picLocks noChangeAspect="1"/>
          </p:cNvPicPr>
          <p:nvPr/>
        </p:nvPicPr>
        <p:blipFill>
          <a:blip r:embed="rId5"/>
          <a:stretch>
            <a:fillRect/>
          </a:stretch>
        </p:blipFill>
        <p:spPr>
          <a:xfrm>
            <a:off x="6553201" y="5419467"/>
            <a:ext cx="9803960" cy="3758742"/>
          </a:xfrm>
          <a:prstGeom prst="rect">
            <a:avLst/>
          </a:prstGeom>
        </p:spPr>
      </p:pic>
    </p:spTree>
    <p:extLst>
      <p:ext uri="{BB962C8B-B14F-4D97-AF65-F5344CB8AC3E}">
        <p14:creationId xmlns:p14="http://schemas.microsoft.com/office/powerpoint/2010/main" val="3313604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937" t="-19492" b="-7469"/>
            </a:stretch>
          </a:blipFill>
        </p:spPr>
      </p:sp>
      <p:sp>
        <p:nvSpPr>
          <p:cNvPr id="14" name="TextBox 14"/>
          <p:cNvSpPr txBox="1"/>
          <p:nvPr/>
        </p:nvSpPr>
        <p:spPr>
          <a:xfrm>
            <a:off x="762000" y="269291"/>
            <a:ext cx="9829800" cy="937051"/>
          </a:xfrm>
          <a:prstGeom prst="rect">
            <a:avLst/>
          </a:prstGeom>
        </p:spPr>
        <p:txBody>
          <a:bodyPr wrap="square" lIns="0" tIns="0" rIns="0" bIns="0" rtlCol="0" anchor="t">
            <a:spAutoFit/>
          </a:bodyPr>
          <a:lstStyle/>
          <a:p>
            <a:pPr algn="l">
              <a:lnSpc>
                <a:spcPts val="8072"/>
              </a:lnSpc>
            </a:pPr>
            <a:r>
              <a:rPr lang="en-US" sz="4400" b="1" dirty="0">
                <a:solidFill>
                  <a:srgbClr val="FFFFFF"/>
                </a:solidFill>
                <a:latin typeface="Poppins Semi-Bold"/>
                <a:ea typeface="Poppins Semi-Bold"/>
                <a:cs typeface="Poppins Semi-Bold"/>
                <a:sym typeface="Poppins Semi-Bold"/>
              </a:rPr>
              <a:t>5. Passenger Segmentation</a:t>
            </a:r>
          </a:p>
        </p:txBody>
      </p:sp>
      <p:cxnSp>
        <p:nvCxnSpPr>
          <p:cNvPr id="18" name="Straight Connector 17">
            <a:extLst>
              <a:ext uri="{FF2B5EF4-FFF2-40B4-BE49-F238E27FC236}">
                <a16:creationId xmlns:a16="http://schemas.microsoft.com/office/drawing/2014/main" id="{F7550212-C8FB-4075-864D-66C3E00D6996}"/>
              </a:ext>
            </a:extLst>
          </p:cNvPr>
          <p:cNvCxnSpPr>
            <a:cxnSpLocks/>
          </p:cNvCxnSpPr>
          <p:nvPr/>
        </p:nvCxnSpPr>
        <p:spPr>
          <a:xfrm>
            <a:off x="762000" y="1281517"/>
            <a:ext cx="77724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536103-C174-44D5-AF5E-CA1E574FD0EB}"/>
              </a:ext>
            </a:extLst>
          </p:cNvPr>
          <p:cNvCxnSpPr>
            <a:cxnSpLocks/>
          </p:cNvCxnSpPr>
          <p:nvPr/>
        </p:nvCxnSpPr>
        <p:spPr>
          <a:xfrm>
            <a:off x="13106400" y="9486900"/>
            <a:ext cx="548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oup 5">
            <a:extLst>
              <a:ext uri="{FF2B5EF4-FFF2-40B4-BE49-F238E27FC236}">
                <a16:creationId xmlns:a16="http://schemas.microsoft.com/office/drawing/2014/main" id="{AD7EF6B9-2253-4A4B-B4D8-F45AB083CB1B}"/>
              </a:ext>
            </a:extLst>
          </p:cNvPr>
          <p:cNvGrpSpPr/>
          <p:nvPr/>
        </p:nvGrpSpPr>
        <p:grpSpPr>
          <a:xfrm>
            <a:off x="819984" y="1345109"/>
            <a:ext cx="15240184" cy="6984859"/>
            <a:chOff x="-2453233" y="-57150"/>
            <a:chExt cx="4013877" cy="1839634"/>
          </a:xfrm>
        </p:grpSpPr>
        <p:sp>
          <p:nvSpPr>
            <p:cNvPr id="28" name="Freeform 6">
              <a:extLst>
                <a:ext uri="{FF2B5EF4-FFF2-40B4-BE49-F238E27FC236}">
                  <a16:creationId xmlns:a16="http://schemas.microsoft.com/office/drawing/2014/main" id="{772E86D4-27A2-4276-B277-4AF846EADEE8}"/>
                </a:ext>
              </a:extLst>
            </p:cNvPr>
            <p:cNvSpPr/>
            <p:nvPr/>
          </p:nvSpPr>
          <p:spPr>
            <a:xfrm>
              <a:off x="-2453233" y="156883"/>
              <a:ext cx="1505185" cy="1625601"/>
            </a:xfrm>
            <a:custGeom>
              <a:avLst/>
              <a:gdLst/>
              <a:ahLst/>
              <a:cxnLst/>
              <a:rect l="l" t="t" r="r" b="b"/>
              <a:pathLst>
                <a:path w="1560644" h="1638311">
                  <a:moveTo>
                    <a:pt x="33970" y="0"/>
                  </a:moveTo>
                  <a:lnTo>
                    <a:pt x="1526674" y="0"/>
                  </a:lnTo>
                  <a:cubicBezTo>
                    <a:pt x="1535683" y="0"/>
                    <a:pt x="1544324" y="3579"/>
                    <a:pt x="1550694" y="9950"/>
                  </a:cubicBezTo>
                  <a:cubicBezTo>
                    <a:pt x="1557065" y="16320"/>
                    <a:pt x="1560644" y="24960"/>
                    <a:pt x="1560644" y="33970"/>
                  </a:cubicBezTo>
                  <a:lnTo>
                    <a:pt x="1560644" y="1604341"/>
                  </a:lnTo>
                  <a:cubicBezTo>
                    <a:pt x="1560644" y="1613350"/>
                    <a:pt x="1557065" y="1621991"/>
                    <a:pt x="1550694" y="1628361"/>
                  </a:cubicBezTo>
                  <a:cubicBezTo>
                    <a:pt x="1544324" y="1634732"/>
                    <a:pt x="1535683" y="1638311"/>
                    <a:pt x="1526674" y="1638311"/>
                  </a:cubicBezTo>
                  <a:lnTo>
                    <a:pt x="33970" y="1638311"/>
                  </a:lnTo>
                  <a:cubicBezTo>
                    <a:pt x="24960" y="1638311"/>
                    <a:pt x="16320" y="1634732"/>
                    <a:pt x="9950" y="1628361"/>
                  </a:cubicBezTo>
                  <a:cubicBezTo>
                    <a:pt x="3579" y="1621991"/>
                    <a:pt x="0" y="1613350"/>
                    <a:pt x="0" y="1604341"/>
                  </a:cubicBezTo>
                  <a:lnTo>
                    <a:pt x="0" y="33970"/>
                  </a:lnTo>
                  <a:cubicBezTo>
                    <a:pt x="0" y="24960"/>
                    <a:pt x="3579" y="16320"/>
                    <a:pt x="9950" y="9950"/>
                  </a:cubicBezTo>
                  <a:cubicBezTo>
                    <a:pt x="16320" y="3579"/>
                    <a:pt x="24960" y="0"/>
                    <a:pt x="33970" y="0"/>
                  </a:cubicBezTo>
                  <a:close/>
                </a:path>
              </a:pathLst>
            </a:custGeom>
            <a:solidFill>
              <a:srgbClr val="001737"/>
            </a:solidFill>
            <a:ln w="38100" cap="rnd">
              <a:solidFill>
                <a:srgbClr val="FFFFFF"/>
              </a:solidFill>
              <a:prstDash val="solid"/>
              <a:round/>
            </a:ln>
          </p:spPr>
          <p:txBody>
            <a:bodyPr/>
            <a:lstStyle/>
            <a:p>
              <a:pPr>
                <a:spcAft>
                  <a:spcPts val="600"/>
                </a:spcAft>
              </a:pPr>
              <a:r>
                <a:rPr lang="en-US" sz="2000" b="1" dirty="0">
                  <a:solidFill>
                    <a:schemeClr val="bg1"/>
                  </a:solidFill>
                  <a:latin typeface="+mj-lt"/>
                  <a:ea typeface="Inter" panose="02000503000000020004" pitchFamily="2" charset="0"/>
                </a:rPr>
                <a:t> </a:t>
              </a:r>
            </a:p>
            <a:p>
              <a:pPr>
                <a:spcAft>
                  <a:spcPts val="600"/>
                </a:spcAft>
              </a:pPr>
              <a:r>
                <a:rPr lang="en-US" sz="2000" b="1" u="sng" dirty="0">
                  <a:solidFill>
                    <a:schemeClr val="bg1"/>
                  </a:solidFill>
                  <a:latin typeface="+mj-lt"/>
                  <a:ea typeface="Inter" panose="02000503000000020004" pitchFamily="2" charset="0"/>
                </a:rPr>
                <a:t>Objective</a:t>
              </a:r>
              <a:endParaRPr lang="en-US" sz="2000" u="sng" dirty="0">
                <a:solidFill>
                  <a:schemeClr val="bg1"/>
                </a:solidFill>
                <a:latin typeface="+mj-lt"/>
                <a:ea typeface="Inter" panose="02000503000000020004" pitchFamily="2" charset="0"/>
              </a:endParaRPr>
            </a:p>
            <a:p>
              <a:pPr marL="285750" indent="-285750">
                <a:spcAft>
                  <a:spcPts val="600"/>
                </a:spcAft>
                <a:buFont typeface="Arial" panose="020B0604020202020204" pitchFamily="34" charset="0"/>
                <a:buChar char="•"/>
              </a:pPr>
              <a:r>
                <a:rPr lang="en-US" sz="2000" dirty="0">
                  <a:solidFill>
                    <a:schemeClr val="bg1"/>
                  </a:solidFill>
                  <a:latin typeface="+mj-lt"/>
                  <a:ea typeface="Inter" panose="02000503000000020004" pitchFamily="2" charset="0"/>
                </a:rPr>
                <a:t>Segment passengers using demographic and geographic features to identify high-level customer groups.</a:t>
              </a:r>
            </a:p>
            <a:p>
              <a:pPr marL="285750" indent="-285750">
                <a:spcAft>
                  <a:spcPts val="600"/>
                </a:spcAft>
                <a:buFont typeface="Arial" panose="020B0604020202020204" pitchFamily="34" charset="0"/>
                <a:buChar char="•"/>
              </a:pPr>
              <a:endParaRPr lang="en-US" sz="2000" dirty="0">
                <a:solidFill>
                  <a:schemeClr val="bg1"/>
                </a:solidFill>
                <a:latin typeface="+mj-lt"/>
                <a:ea typeface="Inter" panose="02000503000000020004" pitchFamily="2" charset="0"/>
              </a:endParaRPr>
            </a:p>
            <a:p>
              <a:pPr>
                <a:spcAft>
                  <a:spcPts val="600"/>
                </a:spcAft>
              </a:pPr>
              <a:r>
                <a:rPr lang="en-US" sz="2000" b="1" u="sng" dirty="0">
                  <a:solidFill>
                    <a:schemeClr val="bg1"/>
                  </a:solidFill>
                  <a:latin typeface="+mj-lt"/>
                  <a:ea typeface="Inter" panose="02000503000000020004" pitchFamily="2" charset="0"/>
                </a:rPr>
                <a:t>Data &amp; Method</a:t>
              </a:r>
              <a:endParaRPr lang="en-US" sz="2000" u="sng" dirty="0">
                <a:solidFill>
                  <a:schemeClr val="bg1"/>
                </a:solidFill>
                <a:latin typeface="+mj-lt"/>
                <a:ea typeface="Inter" panose="02000503000000020004" pitchFamily="2" charset="0"/>
              </a:endParaRPr>
            </a:p>
            <a:p>
              <a:pPr marL="285750" indent="-285750">
                <a:spcAft>
                  <a:spcPts val="600"/>
                </a:spcAft>
                <a:buFont typeface="Arial" panose="020B0604020202020204" pitchFamily="34" charset="0"/>
                <a:buChar char="•"/>
              </a:pPr>
              <a:r>
                <a:rPr lang="en-US" sz="2000" dirty="0">
                  <a:solidFill>
                    <a:schemeClr val="bg1"/>
                  </a:solidFill>
                  <a:latin typeface="+mj-lt"/>
                  <a:ea typeface="Inter" panose="02000503000000020004" pitchFamily="2" charset="0"/>
                </a:rPr>
                <a:t>Features: Age, Gender, Nationality, Departure Country, Arrival Airport</a:t>
              </a:r>
            </a:p>
            <a:p>
              <a:pPr marL="285750" indent="-285750">
                <a:spcAft>
                  <a:spcPts val="600"/>
                </a:spcAft>
                <a:buFont typeface="Arial" panose="020B0604020202020204" pitchFamily="34" charset="0"/>
                <a:buChar char="•"/>
              </a:pPr>
              <a:r>
                <a:rPr lang="en-US" sz="2000" dirty="0">
                  <a:solidFill>
                    <a:schemeClr val="bg1"/>
                  </a:solidFill>
                  <a:latin typeface="+mj-lt"/>
                  <a:ea typeface="Inter" panose="02000503000000020004" pitchFamily="2" charset="0"/>
                </a:rPr>
                <a:t>Applied </a:t>
              </a:r>
              <a:r>
                <a:rPr lang="en-US" sz="2000" b="1" dirty="0">
                  <a:solidFill>
                    <a:schemeClr val="bg1"/>
                  </a:solidFill>
                  <a:latin typeface="+mj-lt"/>
                  <a:ea typeface="Inter" panose="02000503000000020004" pitchFamily="2" charset="0"/>
                </a:rPr>
                <a:t>K-Means clustering (K = 2) </a:t>
              </a:r>
              <a:r>
                <a:rPr lang="en-US" sz="2000" dirty="0">
                  <a:solidFill>
                    <a:schemeClr val="bg1"/>
                  </a:solidFill>
                  <a:latin typeface="+mj-lt"/>
                  <a:ea typeface="Inter" panose="02000503000000020004" pitchFamily="2" charset="0"/>
                </a:rPr>
                <a:t>after encoding and standardization</a:t>
              </a:r>
            </a:p>
            <a:p>
              <a:pPr marL="285750" indent="-285750">
                <a:spcAft>
                  <a:spcPts val="600"/>
                </a:spcAft>
                <a:buFont typeface="Arial" panose="020B0604020202020204" pitchFamily="34" charset="0"/>
                <a:buChar char="•"/>
              </a:pPr>
              <a:endParaRPr lang="en-US" sz="2000" dirty="0">
                <a:solidFill>
                  <a:schemeClr val="bg1"/>
                </a:solidFill>
                <a:latin typeface="+mj-lt"/>
                <a:ea typeface="Inter" panose="02000503000000020004" pitchFamily="2" charset="0"/>
              </a:endParaRPr>
            </a:p>
            <a:p>
              <a:pPr>
                <a:spcAft>
                  <a:spcPts val="600"/>
                </a:spcAft>
              </a:pPr>
              <a:r>
                <a:rPr lang="en-US" sz="2000" b="1" u="sng" dirty="0">
                  <a:solidFill>
                    <a:schemeClr val="bg1"/>
                  </a:solidFill>
                  <a:latin typeface="+mj-lt"/>
                  <a:ea typeface="Inter" panose="02000503000000020004" pitchFamily="2" charset="0"/>
                </a:rPr>
                <a:t>Output</a:t>
              </a:r>
              <a:endParaRPr lang="en-US" sz="2000" u="sng" dirty="0">
                <a:solidFill>
                  <a:schemeClr val="bg1"/>
                </a:solidFill>
                <a:latin typeface="+mj-lt"/>
                <a:ea typeface="Inter" panose="02000503000000020004" pitchFamily="2" charset="0"/>
              </a:endParaRPr>
            </a:p>
            <a:p>
              <a:pPr marL="285750" indent="-285750">
                <a:spcAft>
                  <a:spcPts val="600"/>
                </a:spcAft>
                <a:buFont typeface="Arial" panose="020B0604020202020204" pitchFamily="34" charset="0"/>
                <a:buChar char="•"/>
              </a:pPr>
              <a:r>
                <a:rPr lang="en-US" sz="2000" dirty="0">
                  <a:solidFill>
                    <a:schemeClr val="bg1"/>
                  </a:solidFill>
                  <a:latin typeface="+mj-lt"/>
                  <a:ea typeface="Inter" panose="02000503000000020004" pitchFamily="2" charset="0"/>
                </a:rPr>
                <a:t>Each passenger assigned to a customer segment</a:t>
              </a:r>
            </a:p>
            <a:p>
              <a:pPr marL="285750" indent="-285750">
                <a:spcAft>
                  <a:spcPts val="600"/>
                </a:spcAft>
                <a:buFont typeface="Arial" panose="020B0604020202020204" pitchFamily="34" charset="0"/>
                <a:buChar char="•"/>
              </a:pPr>
              <a:r>
                <a:rPr lang="en-US" sz="2000" dirty="0">
                  <a:solidFill>
                    <a:schemeClr val="bg1"/>
                  </a:solidFill>
                  <a:latin typeface="+mj-lt"/>
                  <a:ea typeface="Inter" panose="02000503000000020004" pitchFamily="2" charset="0"/>
                </a:rPr>
                <a:t>Segment profiles created based on dominant attributes and passenger volume</a:t>
              </a:r>
            </a:p>
          </p:txBody>
        </p:sp>
        <p:sp>
          <p:nvSpPr>
            <p:cNvPr id="29" name="TextBox 7">
              <a:extLst>
                <a:ext uri="{FF2B5EF4-FFF2-40B4-BE49-F238E27FC236}">
                  <a16:creationId xmlns:a16="http://schemas.microsoft.com/office/drawing/2014/main" id="{DBD2AC02-5F0F-463F-8E93-D404F3A0E3D8}"/>
                </a:ext>
              </a:extLst>
            </p:cNvPr>
            <p:cNvSpPr txBox="1"/>
            <p:nvPr/>
          </p:nvSpPr>
          <p:spPr>
            <a:xfrm>
              <a:off x="0" y="-57150"/>
              <a:ext cx="1560644" cy="1695461"/>
            </a:xfrm>
            <a:prstGeom prst="rect">
              <a:avLst/>
            </a:prstGeom>
          </p:spPr>
          <p:txBody>
            <a:bodyPr lIns="50800" tIns="50800" rIns="50800" bIns="50800" rtlCol="0" anchor="ctr"/>
            <a:lstStyle/>
            <a:p>
              <a:pPr algn="ctr">
                <a:lnSpc>
                  <a:spcPts val="2940"/>
                </a:lnSpc>
              </a:pPr>
              <a:endParaRPr/>
            </a:p>
          </p:txBody>
        </p:sp>
      </p:grpSp>
      <p:graphicFrame>
        <p:nvGraphicFramePr>
          <p:cNvPr id="3" name="Table 2">
            <a:extLst>
              <a:ext uri="{FF2B5EF4-FFF2-40B4-BE49-F238E27FC236}">
                <a16:creationId xmlns:a16="http://schemas.microsoft.com/office/drawing/2014/main" id="{2ECDEA90-C5D6-4EE2-A6EB-5A98627833A4}"/>
              </a:ext>
            </a:extLst>
          </p:cNvPr>
          <p:cNvGraphicFramePr>
            <a:graphicFrameLocks noGrp="1"/>
          </p:cNvGraphicFramePr>
          <p:nvPr>
            <p:extLst>
              <p:ext uri="{D42A27DB-BD31-4B8C-83A1-F6EECF244321}">
                <p14:modId xmlns:p14="http://schemas.microsoft.com/office/powerpoint/2010/main" val="1325189133"/>
              </p:ext>
            </p:extLst>
          </p:nvPr>
        </p:nvGraphicFramePr>
        <p:xfrm>
          <a:off x="6839779" y="2157765"/>
          <a:ext cx="10591800" cy="6172200"/>
        </p:xfrm>
        <a:graphic>
          <a:graphicData uri="http://schemas.openxmlformats.org/drawingml/2006/table">
            <a:tbl>
              <a:tblPr>
                <a:tableStyleId>{FABFCF23-3B69-468F-B69F-88F6DE6A72F2}</a:tableStyleId>
              </a:tblPr>
              <a:tblGrid>
                <a:gridCol w="2993335">
                  <a:extLst>
                    <a:ext uri="{9D8B030D-6E8A-4147-A177-3AD203B41FA5}">
                      <a16:colId xmlns:a16="http://schemas.microsoft.com/office/drawing/2014/main" val="214331486"/>
                    </a:ext>
                  </a:extLst>
                </a:gridCol>
                <a:gridCol w="2225813">
                  <a:extLst>
                    <a:ext uri="{9D8B030D-6E8A-4147-A177-3AD203B41FA5}">
                      <a16:colId xmlns:a16="http://schemas.microsoft.com/office/drawing/2014/main" val="3877666027"/>
                    </a:ext>
                  </a:extLst>
                </a:gridCol>
                <a:gridCol w="1842052">
                  <a:extLst>
                    <a:ext uri="{9D8B030D-6E8A-4147-A177-3AD203B41FA5}">
                      <a16:colId xmlns:a16="http://schemas.microsoft.com/office/drawing/2014/main" val="1357043669"/>
                    </a:ext>
                  </a:extLst>
                </a:gridCol>
                <a:gridCol w="3530600">
                  <a:extLst>
                    <a:ext uri="{9D8B030D-6E8A-4147-A177-3AD203B41FA5}">
                      <a16:colId xmlns:a16="http://schemas.microsoft.com/office/drawing/2014/main" val="108485015"/>
                    </a:ext>
                  </a:extLst>
                </a:gridCol>
              </a:tblGrid>
              <a:tr h="1028700">
                <a:tc>
                  <a:txBody>
                    <a:bodyPr/>
                    <a:lstStyle/>
                    <a:p>
                      <a:pPr algn="ctr" fontAlgn="ctr"/>
                      <a:r>
                        <a:rPr lang="en-US" sz="2000" b="1" u="none" strike="noStrike" dirty="0">
                          <a:effectLst/>
                        </a:rPr>
                        <a:t>Metric</a:t>
                      </a:r>
                      <a:endParaRPr lang="en-US" sz="2000" b="1"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b="1" u="none" strike="noStrike" dirty="0">
                          <a:effectLst/>
                        </a:rPr>
                        <a:t>Segment 0</a:t>
                      </a:r>
                      <a:endParaRPr lang="en-US" sz="2000" b="1"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b="1" u="none" strike="noStrike" dirty="0">
                          <a:effectLst/>
                        </a:rPr>
                        <a:t>Segment 1</a:t>
                      </a:r>
                      <a:endParaRPr lang="en-US" sz="2000" b="1"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b="1" u="none" strike="noStrike" dirty="0">
                          <a:effectLst/>
                        </a:rPr>
                        <a:t>Key Insight</a:t>
                      </a:r>
                      <a:endParaRPr lang="en-US" sz="2000" b="1"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extLst>
                  <a:ext uri="{0D108BD9-81ED-4DB2-BD59-A6C34878D82A}">
                    <a16:rowId xmlns:a16="http://schemas.microsoft.com/office/drawing/2014/main" val="1215906581"/>
                  </a:ext>
                </a:extLst>
              </a:tr>
              <a:tr h="1028700">
                <a:tc>
                  <a:txBody>
                    <a:bodyPr/>
                    <a:lstStyle/>
                    <a:p>
                      <a:pPr algn="l" fontAlgn="ctr"/>
                      <a:r>
                        <a:rPr lang="en-US" sz="2000" b="1" u="none" strike="noStrike" dirty="0">
                          <a:effectLst/>
                        </a:rPr>
                        <a:t>   Avg Travel Frequency</a:t>
                      </a:r>
                      <a:endParaRPr lang="en-US" sz="2000" b="1"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dirty="0">
                          <a:effectLst/>
                        </a:rPr>
                        <a:t>1</a:t>
                      </a:r>
                      <a:endParaRPr lang="en-US" sz="2000" b="0"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dirty="0">
                          <a:effectLst/>
                        </a:rPr>
                        <a:t>1</a:t>
                      </a:r>
                      <a:endParaRPr lang="en-US" sz="2000" b="0"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dirty="0">
                          <a:effectLst/>
                        </a:rPr>
                        <a:t>No difference</a:t>
                      </a:r>
                      <a:endParaRPr lang="en-US" sz="2000" b="0"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extLst>
                  <a:ext uri="{0D108BD9-81ED-4DB2-BD59-A6C34878D82A}">
                    <a16:rowId xmlns:a16="http://schemas.microsoft.com/office/drawing/2014/main" val="3168431191"/>
                  </a:ext>
                </a:extLst>
              </a:tr>
              <a:tr h="1028700">
                <a:tc>
                  <a:txBody>
                    <a:bodyPr/>
                    <a:lstStyle/>
                    <a:p>
                      <a:pPr algn="l" fontAlgn="ctr"/>
                      <a:r>
                        <a:rPr lang="en-US" sz="2000" b="1" u="none" strike="noStrike" dirty="0">
                          <a:effectLst/>
                        </a:rPr>
                        <a:t>   Dominant Age Group</a:t>
                      </a:r>
                      <a:endParaRPr lang="en-US" sz="2000" b="1"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b="1" u="none" strike="noStrike" dirty="0">
                          <a:solidFill>
                            <a:srgbClr val="C00000"/>
                          </a:solidFill>
                          <a:effectLst/>
                        </a:rPr>
                        <a:t>Seniors</a:t>
                      </a:r>
                      <a:endParaRPr lang="en-US" sz="2000" b="1" i="0" u="none" strike="noStrike" dirty="0">
                        <a:solidFill>
                          <a:srgbClr val="C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b="1" u="none" strike="noStrike">
                          <a:solidFill>
                            <a:srgbClr val="C00000"/>
                          </a:solidFill>
                          <a:effectLst/>
                        </a:rPr>
                        <a:t>Adults</a:t>
                      </a:r>
                      <a:endParaRPr lang="en-US" sz="2000" b="1" i="0" u="none" strike="noStrike">
                        <a:solidFill>
                          <a:srgbClr val="C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b="1" u="none" strike="noStrike" dirty="0">
                          <a:solidFill>
                            <a:srgbClr val="C00000"/>
                          </a:solidFill>
                          <a:effectLst/>
                        </a:rPr>
                        <a:t>Main differentiator</a:t>
                      </a:r>
                      <a:endParaRPr lang="en-US" sz="2000" b="1" i="0" u="none" strike="noStrike" dirty="0">
                        <a:solidFill>
                          <a:srgbClr val="C00000"/>
                        </a:solidFill>
                        <a:effectLst/>
                        <a:latin typeface="Inter" panose="02000503000000020004" pitchFamily="2" charset="0"/>
                        <a:ea typeface="Inter" panose="02000503000000020004" pitchFamily="2" charset="0"/>
                      </a:endParaRPr>
                    </a:p>
                  </a:txBody>
                  <a:tcPr marL="6350" marR="6350" marT="6350" marB="0" anchor="ctr"/>
                </a:tc>
                <a:extLst>
                  <a:ext uri="{0D108BD9-81ED-4DB2-BD59-A6C34878D82A}">
                    <a16:rowId xmlns:a16="http://schemas.microsoft.com/office/drawing/2014/main" val="3903600786"/>
                  </a:ext>
                </a:extLst>
              </a:tr>
              <a:tr h="1028700">
                <a:tc>
                  <a:txBody>
                    <a:bodyPr/>
                    <a:lstStyle/>
                    <a:p>
                      <a:pPr algn="l" fontAlgn="ctr"/>
                      <a:r>
                        <a:rPr lang="en-US" sz="2000" b="1" u="none" strike="noStrike" dirty="0">
                          <a:effectLst/>
                        </a:rPr>
                        <a:t>   Dominant Nationality</a:t>
                      </a:r>
                      <a:endParaRPr lang="en-US" sz="2000" b="1"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dirty="0">
                          <a:effectLst/>
                        </a:rPr>
                        <a:t>China</a:t>
                      </a:r>
                      <a:endParaRPr lang="en-US" sz="2000" b="0"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dirty="0">
                          <a:effectLst/>
                        </a:rPr>
                        <a:t>China</a:t>
                      </a:r>
                      <a:endParaRPr lang="en-US" sz="2000" b="0"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dirty="0">
                          <a:effectLst/>
                        </a:rPr>
                        <a:t>Identical</a:t>
                      </a:r>
                      <a:endParaRPr lang="en-US" sz="2000" b="0"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extLst>
                  <a:ext uri="{0D108BD9-81ED-4DB2-BD59-A6C34878D82A}">
                    <a16:rowId xmlns:a16="http://schemas.microsoft.com/office/drawing/2014/main" val="1905975808"/>
                  </a:ext>
                </a:extLst>
              </a:tr>
              <a:tr h="1028700">
                <a:tc>
                  <a:txBody>
                    <a:bodyPr/>
                    <a:lstStyle/>
                    <a:p>
                      <a:pPr algn="l" fontAlgn="ctr"/>
                      <a:r>
                        <a:rPr lang="en-US" sz="2000" b="1" u="none" strike="noStrike" dirty="0">
                          <a:effectLst/>
                        </a:rPr>
                        <a:t>   Top Destination</a:t>
                      </a:r>
                      <a:endParaRPr lang="en-US" sz="2000" b="1"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a:effectLst/>
                        </a:rPr>
                        <a:t>United States</a:t>
                      </a:r>
                      <a:endParaRPr lang="en-US" sz="2000" b="0" i="0" u="none" strike="noStrike">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dirty="0">
                          <a:effectLst/>
                        </a:rPr>
                        <a:t>United States</a:t>
                      </a:r>
                      <a:endParaRPr lang="en-US" sz="2000" b="0"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dirty="0">
                          <a:effectLst/>
                        </a:rPr>
                        <a:t>Identical</a:t>
                      </a:r>
                      <a:endParaRPr lang="en-US" sz="2000" b="0"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extLst>
                  <a:ext uri="{0D108BD9-81ED-4DB2-BD59-A6C34878D82A}">
                    <a16:rowId xmlns:a16="http://schemas.microsoft.com/office/drawing/2014/main" val="2195077637"/>
                  </a:ext>
                </a:extLst>
              </a:tr>
              <a:tr h="1028700">
                <a:tc>
                  <a:txBody>
                    <a:bodyPr/>
                    <a:lstStyle/>
                    <a:p>
                      <a:pPr algn="l" fontAlgn="ctr"/>
                      <a:r>
                        <a:rPr lang="en-US" sz="2000" b="1" u="none" strike="noStrike" dirty="0">
                          <a:effectLst/>
                        </a:rPr>
                        <a:t>   Passenger Count</a:t>
                      </a:r>
                      <a:endParaRPr lang="en-US" sz="2000" b="1"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a:effectLst/>
                        </a:rPr>
                        <a:t>47,736</a:t>
                      </a:r>
                      <a:endParaRPr lang="en-US" sz="2000" b="0" i="0" u="none" strike="noStrike">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a:effectLst/>
                        </a:rPr>
                        <a:t>50,883</a:t>
                      </a:r>
                      <a:endParaRPr lang="en-US" sz="2000" b="0" i="0" u="none" strike="noStrike">
                        <a:solidFill>
                          <a:srgbClr val="000000"/>
                        </a:solidFill>
                        <a:effectLst/>
                        <a:latin typeface="Inter" panose="02000503000000020004" pitchFamily="2" charset="0"/>
                        <a:ea typeface="Inter" panose="02000503000000020004" pitchFamily="2" charset="0"/>
                      </a:endParaRPr>
                    </a:p>
                  </a:txBody>
                  <a:tcPr marL="6350" marR="6350" marT="6350" marB="0" anchor="ctr"/>
                </a:tc>
                <a:tc>
                  <a:txBody>
                    <a:bodyPr/>
                    <a:lstStyle/>
                    <a:p>
                      <a:pPr algn="ctr" fontAlgn="ctr"/>
                      <a:r>
                        <a:rPr lang="en-US" sz="2000" u="none" strike="noStrike" dirty="0">
                          <a:effectLst/>
                        </a:rPr>
                        <a:t>Balanced distribution</a:t>
                      </a:r>
                      <a:endParaRPr lang="en-US" sz="2000" b="0" i="0" u="none" strike="noStrike" dirty="0">
                        <a:solidFill>
                          <a:srgbClr val="000000"/>
                        </a:solidFill>
                        <a:effectLst/>
                        <a:latin typeface="Inter" panose="02000503000000020004" pitchFamily="2" charset="0"/>
                        <a:ea typeface="Inter" panose="02000503000000020004" pitchFamily="2" charset="0"/>
                      </a:endParaRPr>
                    </a:p>
                  </a:txBody>
                  <a:tcPr marL="6350" marR="6350" marT="6350" marB="0" anchor="ctr"/>
                </a:tc>
                <a:extLst>
                  <a:ext uri="{0D108BD9-81ED-4DB2-BD59-A6C34878D82A}">
                    <a16:rowId xmlns:a16="http://schemas.microsoft.com/office/drawing/2014/main" val="1460356541"/>
                  </a:ext>
                </a:extLst>
              </a:tr>
            </a:tbl>
          </a:graphicData>
        </a:graphic>
      </p:graphicFrame>
    </p:spTree>
    <p:extLst>
      <p:ext uri="{BB962C8B-B14F-4D97-AF65-F5344CB8AC3E}">
        <p14:creationId xmlns:p14="http://schemas.microsoft.com/office/powerpoint/2010/main" val="418393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50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937" t="-19492" b="-7469"/>
            </a:stretch>
          </a:blipFill>
        </p:spPr>
      </p:sp>
      <p:sp>
        <p:nvSpPr>
          <p:cNvPr id="14" name="TextBox 14"/>
          <p:cNvSpPr txBox="1"/>
          <p:nvPr/>
        </p:nvSpPr>
        <p:spPr>
          <a:xfrm>
            <a:off x="762000" y="269291"/>
            <a:ext cx="9829800" cy="937051"/>
          </a:xfrm>
          <a:prstGeom prst="rect">
            <a:avLst/>
          </a:prstGeom>
        </p:spPr>
        <p:txBody>
          <a:bodyPr wrap="square" lIns="0" tIns="0" rIns="0" bIns="0" rtlCol="0" anchor="t">
            <a:spAutoFit/>
          </a:bodyPr>
          <a:lstStyle/>
          <a:p>
            <a:pPr algn="l">
              <a:lnSpc>
                <a:spcPts val="8072"/>
              </a:lnSpc>
            </a:pPr>
            <a:r>
              <a:rPr lang="en-US" sz="4400" b="1" dirty="0">
                <a:solidFill>
                  <a:srgbClr val="FFFFFF"/>
                </a:solidFill>
                <a:latin typeface="Poppins Semi-Bold"/>
                <a:ea typeface="Poppins Semi-Bold"/>
                <a:cs typeface="Poppins Semi-Bold"/>
                <a:sym typeface="Poppins Semi-Bold"/>
              </a:rPr>
              <a:t>5. Dashboard Overview (Power BI)</a:t>
            </a:r>
          </a:p>
        </p:txBody>
      </p:sp>
      <p:cxnSp>
        <p:nvCxnSpPr>
          <p:cNvPr id="18" name="Straight Connector 17">
            <a:extLst>
              <a:ext uri="{FF2B5EF4-FFF2-40B4-BE49-F238E27FC236}">
                <a16:creationId xmlns:a16="http://schemas.microsoft.com/office/drawing/2014/main" id="{F7550212-C8FB-4075-864D-66C3E00D6996}"/>
              </a:ext>
            </a:extLst>
          </p:cNvPr>
          <p:cNvCxnSpPr>
            <a:cxnSpLocks/>
          </p:cNvCxnSpPr>
          <p:nvPr/>
        </p:nvCxnSpPr>
        <p:spPr>
          <a:xfrm>
            <a:off x="762000" y="1281517"/>
            <a:ext cx="96012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536103-C174-44D5-AF5E-CA1E574FD0EB}"/>
              </a:ext>
            </a:extLst>
          </p:cNvPr>
          <p:cNvCxnSpPr>
            <a:cxnSpLocks/>
          </p:cNvCxnSpPr>
          <p:nvPr/>
        </p:nvCxnSpPr>
        <p:spPr>
          <a:xfrm>
            <a:off x="13106400" y="9486900"/>
            <a:ext cx="548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7">
            <a:extLst>
              <a:ext uri="{FF2B5EF4-FFF2-40B4-BE49-F238E27FC236}">
                <a16:creationId xmlns:a16="http://schemas.microsoft.com/office/drawing/2014/main" id="{DBD2AC02-5F0F-463F-8E93-D404F3A0E3D8}"/>
              </a:ext>
            </a:extLst>
          </p:cNvPr>
          <p:cNvSpPr txBox="1"/>
          <p:nvPr/>
        </p:nvSpPr>
        <p:spPr>
          <a:xfrm>
            <a:off x="10134600" y="1345109"/>
            <a:ext cx="5925568" cy="6437452"/>
          </a:xfrm>
          <a:prstGeom prst="rect">
            <a:avLst/>
          </a:prstGeom>
        </p:spPr>
        <p:txBody>
          <a:bodyPr lIns="50800" tIns="50800" rIns="50800" bIns="50800" rtlCol="0" anchor="ctr"/>
          <a:lstStyle/>
          <a:p>
            <a:pPr algn="ctr">
              <a:lnSpc>
                <a:spcPts val="2940"/>
              </a:lnSpc>
            </a:pPr>
            <a:endParaRPr/>
          </a:p>
        </p:txBody>
      </p:sp>
      <p:pic>
        <p:nvPicPr>
          <p:cNvPr id="4" name="Picture 3">
            <a:extLst>
              <a:ext uri="{FF2B5EF4-FFF2-40B4-BE49-F238E27FC236}">
                <a16:creationId xmlns:a16="http://schemas.microsoft.com/office/drawing/2014/main" id="{23A2FF8B-723D-4BFB-9A69-81331B2B0AEB}"/>
              </a:ext>
            </a:extLst>
          </p:cNvPr>
          <p:cNvPicPr>
            <a:picLocks noChangeAspect="1"/>
          </p:cNvPicPr>
          <p:nvPr/>
        </p:nvPicPr>
        <p:blipFill>
          <a:blip r:embed="rId3"/>
          <a:stretch>
            <a:fillRect/>
          </a:stretch>
        </p:blipFill>
        <p:spPr>
          <a:xfrm>
            <a:off x="781878" y="2019300"/>
            <a:ext cx="12036287" cy="6787508"/>
          </a:xfrm>
          <a:prstGeom prst="rect">
            <a:avLst/>
          </a:prstGeom>
        </p:spPr>
      </p:pic>
      <p:sp>
        <p:nvSpPr>
          <p:cNvPr id="16" name="Freeform 6">
            <a:extLst>
              <a:ext uri="{FF2B5EF4-FFF2-40B4-BE49-F238E27FC236}">
                <a16:creationId xmlns:a16="http://schemas.microsoft.com/office/drawing/2014/main" id="{E99D2187-CCF3-4F6E-9FEA-147FD9CA77BC}"/>
              </a:ext>
            </a:extLst>
          </p:cNvPr>
          <p:cNvSpPr/>
          <p:nvPr/>
        </p:nvSpPr>
        <p:spPr>
          <a:xfrm>
            <a:off x="13113949" y="2019300"/>
            <a:ext cx="4779858" cy="6787505"/>
          </a:xfrm>
          <a:custGeom>
            <a:avLst/>
            <a:gdLst/>
            <a:ahLst/>
            <a:cxnLst/>
            <a:rect l="l" t="t" r="r" b="b"/>
            <a:pathLst>
              <a:path w="1560644" h="1638311">
                <a:moveTo>
                  <a:pt x="33970" y="0"/>
                </a:moveTo>
                <a:lnTo>
                  <a:pt x="1526674" y="0"/>
                </a:lnTo>
                <a:cubicBezTo>
                  <a:pt x="1535683" y="0"/>
                  <a:pt x="1544324" y="3579"/>
                  <a:pt x="1550694" y="9950"/>
                </a:cubicBezTo>
                <a:cubicBezTo>
                  <a:pt x="1557065" y="16320"/>
                  <a:pt x="1560644" y="24960"/>
                  <a:pt x="1560644" y="33970"/>
                </a:cubicBezTo>
                <a:lnTo>
                  <a:pt x="1560644" y="1604341"/>
                </a:lnTo>
                <a:cubicBezTo>
                  <a:pt x="1560644" y="1613350"/>
                  <a:pt x="1557065" y="1621991"/>
                  <a:pt x="1550694" y="1628361"/>
                </a:cubicBezTo>
                <a:cubicBezTo>
                  <a:pt x="1544324" y="1634732"/>
                  <a:pt x="1535683" y="1638311"/>
                  <a:pt x="1526674" y="1638311"/>
                </a:cubicBezTo>
                <a:lnTo>
                  <a:pt x="33970" y="1638311"/>
                </a:lnTo>
                <a:cubicBezTo>
                  <a:pt x="24960" y="1638311"/>
                  <a:pt x="16320" y="1634732"/>
                  <a:pt x="9950" y="1628361"/>
                </a:cubicBezTo>
                <a:cubicBezTo>
                  <a:pt x="3579" y="1621991"/>
                  <a:pt x="0" y="1613350"/>
                  <a:pt x="0" y="1604341"/>
                </a:cubicBezTo>
                <a:lnTo>
                  <a:pt x="0" y="33970"/>
                </a:lnTo>
                <a:cubicBezTo>
                  <a:pt x="0" y="24960"/>
                  <a:pt x="3579" y="16320"/>
                  <a:pt x="9950" y="9950"/>
                </a:cubicBezTo>
                <a:cubicBezTo>
                  <a:pt x="16320" y="3579"/>
                  <a:pt x="24960" y="0"/>
                  <a:pt x="33970" y="0"/>
                </a:cubicBezTo>
                <a:close/>
              </a:path>
            </a:pathLst>
          </a:custGeom>
          <a:solidFill>
            <a:srgbClr val="001737"/>
          </a:solidFill>
          <a:ln w="38100" cap="rnd">
            <a:solidFill>
              <a:srgbClr val="FFFFFF"/>
            </a:solidFill>
            <a:prstDash val="solid"/>
            <a:round/>
          </a:ln>
        </p:spPr>
        <p:txBody>
          <a:bodyPr/>
          <a:lstStyle/>
          <a:p>
            <a:r>
              <a:rPr lang="en-US" sz="2000" b="1" u="sng" dirty="0">
                <a:solidFill>
                  <a:schemeClr val="bg1"/>
                </a:solidFill>
                <a:latin typeface="+mj-lt"/>
                <a:ea typeface="Inter" panose="02000503000000020004" pitchFamily="2" charset="0"/>
              </a:rPr>
              <a:t>Dashboard Overview</a:t>
            </a:r>
          </a:p>
          <a:p>
            <a:pPr marL="285750" indent="-285750">
              <a:buFont typeface="Arial" panose="020B0604020202020204" pitchFamily="34" charset="0"/>
              <a:buChar char="•"/>
            </a:pPr>
            <a:r>
              <a:rPr lang="en-US" sz="2000" dirty="0">
                <a:solidFill>
                  <a:schemeClr val="bg1"/>
                </a:solidFill>
                <a:latin typeface="+mj-lt"/>
                <a:ea typeface="Inter" panose="02000503000000020004" pitchFamily="2" charset="0"/>
              </a:rPr>
              <a:t>This dashboard provides a high-level overview of flight operations across time and geography.</a:t>
            </a:r>
          </a:p>
          <a:p>
            <a:pPr marL="285750"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r>
              <a:rPr lang="en-US" sz="2000" b="1" u="sng" dirty="0">
                <a:solidFill>
                  <a:schemeClr val="bg1"/>
                </a:solidFill>
                <a:latin typeface="+mj-lt"/>
                <a:ea typeface="Inter" panose="02000503000000020004" pitchFamily="2" charset="0"/>
              </a:rPr>
              <a:t>Key questions addressed</a:t>
            </a:r>
          </a:p>
          <a:p>
            <a:pPr marL="285750" indent="-285750">
              <a:buFont typeface="Arial" panose="020B0604020202020204" pitchFamily="34" charset="0"/>
              <a:buChar char="•"/>
            </a:pPr>
            <a:r>
              <a:rPr lang="en-US" sz="2000" dirty="0">
                <a:solidFill>
                  <a:schemeClr val="bg1"/>
                </a:solidFill>
                <a:latin typeface="+mj-lt"/>
                <a:ea typeface="Inter" panose="02000503000000020004" pitchFamily="2" charset="0"/>
              </a:rPr>
              <a:t>What is the distribution of flight statuses?</a:t>
            </a:r>
          </a:p>
          <a:p>
            <a:pPr marL="285750" indent="-285750">
              <a:buFont typeface="Arial" panose="020B0604020202020204" pitchFamily="34" charset="0"/>
              <a:buChar char="•"/>
            </a:pPr>
            <a:r>
              <a:rPr lang="en-US" sz="2000" dirty="0">
                <a:solidFill>
                  <a:schemeClr val="bg1"/>
                </a:solidFill>
                <a:latin typeface="+mj-lt"/>
                <a:ea typeface="Inter" panose="02000503000000020004" pitchFamily="2" charset="0"/>
              </a:rPr>
              <a:t>How does flight volume change across months?</a:t>
            </a:r>
          </a:p>
          <a:p>
            <a:pPr marL="285750" indent="-285750">
              <a:buFont typeface="Arial" panose="020B0604020202020204" pitchFamily="34" charset="0"/>
              <a:buChar char="•"/>
            </a:pPr>
            <a:r>
              <a:rPr lang="en-US" sz="2000" dirty="0">
                <a:solidFill>
                  <a:schemeClr val="bg1"/>
                </a:solidFill>
                <a:latin typeface="+mj-lt"/>
                <a:ea typeface="Inter" panose="02000503000000020004" pitchFamily="2" charset="0"/>
              </a:rPr>
              <a:t>How are flight outcomes distributed by continent?</a:t>
            </a:r>
          </a:p>
          <a:p>
            <a:pPr marL="285750"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r>
              <a:rPr lang="en-US" sz="2000" b="1" u="sng" dirty="0">
                <a:solidFill>
                  <a:schemeClr val="bg1"/>
                </a:solidFill>
                <a:latin typeface="+mj-lt"/>
                <a:ea typeface="Inter" panose="02000503000000020004" pitchFamily="2" charset="0"/>
              </a:rPr>
              <a:t>Key visuals</a:t>
            </a:r>
          </a:p>
          <a:p>
            <a:pPr marL="285750" indent="-285750">
              <a:buFont typeface="Arial" panose="020B0604020202020204" pitchFamily="34" charset="0"/>
              <a:buChar char="•"/>
            </a:pPr>
            <a:r>
              <a:rPr lang="en-US" sz="2000" dirty="0">
                <a:solidFill>
                  <a:schemeClr val="bg1"/>
                </a:solidFill>
                <a:latin typeface="+mj-lt"/>
                <a:ea typeface="Inter" panose="02000503000000020004" pitchFamily="2" charset="0"/>
              </a:rPr>
              <a:t>Flight status distribution</a:t>
            </a:r>
          </a:p>
          <a:p>
            <a:pPr marL="285750" indent="-285750">
              <a:buFont typeface="Arial" panose="020B0604020202020204" pitchFamily="34" charset="0"/>
              <a:buChar char="•"/>
            </a:pPr>
            <a:r>
              <a:rPr lang="en-US" sz="2000" dirty="0">
                <a:solidFill>
                  <a:schemeClr val="bg1"/>
                </a:solidFill>
                <a:latin typeface="+mj-lt"/>
                <a:ea typeface="Inter" panose="02000503000000020004" pitchFamily="2" charset="0"/>
              </a:rPr>
              <a:t>Monthly flight volume</a:t>
            </a:r>
          </a:p>
          <a:p>
            <a:pPr marL="285750" indent="-285750">
              <a:buFont typeface="Arial" panose="020B0604020202020204" pitchFamily="34" charset="0"/>
              <a:buChar char="•"/>
            </a:pPr>
            <a:r>
              <a:rPr lang="en-US" sz="2000" dirty="0">
                <a:solidFill>
                  <a:schemeClr val="bg1"/>
                </a:solidFill>
                <a:latin typeface="+mj-lt"/>
                <a:ea typeface="Inter" panose="02000503000000020004" pitchFamily="2" charset="0"/>
              </a:rPr>
              <a:t>Flight status by continent</a:t>
            </a:r>
          </a:p>
          <a:p>
            <a:pPr marL="285750"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r>
              <a:rPr lang="en-US" sz="2000" i="1" dirty="0">
                <a:solidFill>
                  <a:schemeClr val="bg1"/>
                </a:solidFill>
                <a:latin typeface="+mj-lt"/>
                <a:ea typeface="Inter" panose="02000503000000020004" pitchFamily="2" charset="0"/>
              </a:rPr>
              <a:t>Note: Due to the balanced nature of the dataset, findings should be interpreted as illustrative rather than representative of real airline performance.</a:t>
            </a:r>
          </a:p>
        </p:txBody>
      </p:sp>
    </p:spTree>
    <p:extLst>
      <p:ext uri="{BB962C8B-B14F-4D97-AF65-F5344CB8AC3E}">
        <p14:creationId xmlns:p14="http://schemas.microsoft.com/office/powerpoint/2010/main" val="838715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0091" t="-20989" b="-5004"/>
            </a:stretch>
          </a:blipFill>
        </p:spPr>
      </p:sp>
      <p:grpSp>
        <p:nvGrpSpPr>
          <p:cNvPr id="4" name="Group 4"/>
          <p:cNvGrpSpPr/>
          <p:nvPr/>
        </p:nvGrpSpPr>
        <p:grpSpPr>
          <a:xfrm>
            <a:off x="914399" y="2164139"/>
            <a:ext cx="11569189" cy="6560762"/>
            <a:chOff x="0" y="0"/>
            <a:chExt cx="2271532" cy="963860"/>
          </a:xfrm>
        </p:grpSpPr>
        <p:sp>
          <p:nvSpPr>
            <p:cNvPr id="5" name="Freeform 5"/>
            <p:cNvSpPr/>
            <p:nvPr/>
          </p:nvSpPr>
          <p:spPr>
            <a:xfrm>
              <a:off x="0" y="0"/>
              <a:ext cx="2271532" cy="963860"/>
            </a:xfrm>
            <a:custGeom>
              <a:avLst/>
              <a:gdLst/>
              <a:ahLst/>
              <a:cxnLst/>
              <a:rect l="l" t="t" r="r" b="b"/>
              <a:pathLst>
                <a:path w="2271532" h="963860">
                  <a:moveTo>
                    <a:pt x="23339" y="0"/>
                  </a:moveTo>
                  <a:lnTo>
                    <a:pt x="2248193" y="0"/>
                  </a:lnTo>
                  <a:cubicBezTo>
                    <a:pt x="2254383" y="0"/>
                    <a:pt x="2260319" y="2459"/>
                    <a:pt x="2264696" y="6836"/>
                  </a:cubicBezTo>
                  <a:cubicBezTo>
                    <a:pt x="2269073" y="11213"/>
                    <a:pt x="2271532" y="17149"/>
                    <a:pt x="2271532" y="23339"/>
                  </a:cubicBezTo>
                  <a:lnTo>
                    <a:pt x="2271532" y="940521"/>
                  </a:lnTo>
                  <a:cubicBezTo>
                    <a:pt x="2271532" y="953411"/>
                    <a:pt x="2261083" y="963860"/>
                    <a:pt x="2248193" y="963860"/>
                  </a:cubicBezTo>
                  <a:lnTo>
                    <a:pt x="23339" y="963860"/>
                  </a:lnTo>
                  <a:cubicBezTo>
                    <a:pt x="10449" y="963860"/>
                    <a:pt x="0" y="953411"/>
                    <a:pt x="0" y="940521"/>
                  </a:cubicBezTo>
                  <a:lnTo>
                    <a:pt x="0" y="23339"/>
                  </a:lnTo>
                  <a:cubicBezTo>
                    <a:pt x="0" y="10449"/>
                    <a:pt x="10449" y="0"/>
                    <a:pt x="23339" y="0"/>
                  </a:cubicBezTo>
                  <a:close/>
                </a:path>
              </a:pathLst>
            </a:custGeom>
            <a:solidFill>
              <a:srgbClr val="001737"/>
            </a:solidFill>
            <a:ln w="19050" cap="rnd">
              <a:solidFill>
                <a:srgbClr val="FFFFFF"/>
              </a:solidFill>
              <a:prstDash val="solid"/>
              <a:round/>
            </a:ln>
          </p:spPr>
        </p:sp>
        <p:sp>
          <p:nvSpPr>
            <p:cNvPr id="6" name="TextBox 6"/>
            <p:cNvSpPr txBox="1"/>
            <p:nvPr/>
          </p:nvSpPr>
          <p:spPr>
            <a:xfrm>
              <a:off x="0" y="-57150"/>
              <a:ext cx="2271532" cy="1021010"/>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12954001" y="2164137"/>
            <a:ext cx="4419600" cy="6560764"/>
            <a:chOff x="0" y="0"/>
            <a:chExt cx="812800" cy="1218226"/>
          </a:xfrm>
        </p:grpSpPr>
        <p:sp>
          <p:nvSpPr>
            <p:cNvPr id="9" name="Freeform 9"/>
            <p:cNvSpPr/>
            <p:nvPr/>
          </p:nvSpPr>
          <p:spPr>
            <a:xfrm flipH="1">
              <a:off x="0" y="0"/>
              <a:ext cx="812800" cy="1218226"/>
            </a:xfrm>
            <a:custGeom>
              <a:avLst/>
              <a:gdLst/>
              <a:ahLst/>
              <a:cxnLst/>
              <a:rect l="l" t="t" r="r" b="b"/>
              <a:pathLst>
                <a:path w="812800" h="1218226">
                  <a:moveTo>
                    <a:pt x="749346" y="0"/>
                  </a:moveTo>
                  <a:lnTo>
                    <a:pt x="63454" y="0"/>
                  </a:lnTo>
                  <a:cubicBezTo>
                    <a:pt x="28409" y="0"/>
                    <a:pt x="0" y="28409"/>
                    <a:pt x="0" y="63454"/>
                  </a:cubicBezTo>
                  <a:lnTo>
                    <a:pt x="0" y="1154772"/>
                  </a:lnTo>
                  <a:cubicBezTo>
                    <a:pt x="0" y="1189816"/>
                    <a:pt x="28409" y="1218226"/>
                    <a:pt x="63454" y="1218226"/>
                  </a:cubicBezTo>
                  <a:lnTo>
                    <a:pt x="749346" y="1218226"/>
                  </a:lnTo>
                  <a:cubicBezTo>
                    <a:pt x="784391" y="1218226"/>
                    <a:pt x="812800" y="1189816"/>
                    <a:pt x="812800" y="1154772"/>
                  </a:cubicBezTo>
                  <a:lnTo>
                    <a:pt x="812800" y="63454"/>
                  </a:lnTo>
                  <a:cubicBezTo>
                    <a:pt x="812800" y="28409"/>
                    <a:pt x="784391" y="0"/>
                    <a:pt x="749346" y="0"/>
                  </a:cubicBezTo>
                  <a:close/>
                </a:path>
              </a:pathLst>
            </a:custGeom>
            <a:blipFill>
              <a:blip r:embed="rId4"/>
              <a:stretch>
                <a:fillRect l="-106559" r="-18824"/>
              </a:stretch>
            </a:blipFill>
            <a:ln w="28575" cap="rnd">
              <a:solidFill>
                <a:srgbClr val="FFFFFF"/>
              </a:solidFill>
              <a:prstDash val="solid"/>
              <a:round/>
            </a:ln>
          </p:spPr>
        </p:sp>
      </p:grpSp>
      <p:sp>
        <p:nvSpPr>
          <p:cNvPr id="15" name="TextBox 15"/>
          <p:cNvSpPr txBox="1"/>
          <p:nvPr/>
        </p:nvSpPr>
        <p:spPr>
          <a:xfrm>
            <a:off x="1295400" y="2398717"/>
            <a:ext cx="10439400" cy="5847755"/>
          </a:xfrm>
          <a:prstGeom prst="rect">
            <a:avLst/>
          </a:prstGeom>
        </p:spPr>
        <p:txBody>
          <a:bodyPr wrap="square" lIns="0" tIns="0" rIns="0" bIns="0" rtlCol="0" anchor="t">
            <a:spAutoFit/>
          </a:bodyPr>
          <a:lstStyle/>
          <a:p>
            <a:r>
              <a:rPr lang="en-US" sz="2000" b="1" u="sng" dirty="0">
                <a:solidFill>
                  <a:schemeClr val="bg1"/>
                </a:solidFill>
                <a:latin typeface="+mj-lt"/>
                <a:ea typeface="Inter" panose="02000503000000020004" pitchFamily="2" charset="0"/>
              </a:rPr>
              <a:t>Passenger &amp; Geographic Distribution</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The network covers </a:t>
            </a:r>
            <a:r>
              <a:rPr lang="en-US" sz="2000" b="1" dirty="0">
                <a:solidFill>
                  <a:schemeClr val="bg1"/>
                </a:solidFill>
                <a:latin typeface="+mj-lt"/>
                <a:ea typeface="Inter" panose="02000503000000020004" pitchFamily="2" charset="0"/>
              </a:rPr>
              <a:t>97,150 flights across 9,061 airports</a:t>
            </a:r>
            <a:r>
              <a:rPr lang="en-US" sz="2000" dirty="0">
                <a:solidFill>
                  <a:schemeClr val="bg1"/>
                </a:solidFill>
                <a:latin typeface="+mj-lt"/>
                <a:ea typeface="Inter" panose="02000503000000020004" pitchFamily="2" charset="0"/>
              </a:rPr>
              <a:t>, indicating broad global coverage.</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Passenger demand is </a:t>
            </a:r>
            <a:r>
              <a:rPr lang="en-US" sz="2000" b="1" dirty="0">
                <a:solidFill>
                  <a:schemeClr val="bg1"/>
                </a:solidFill>
                <a:latin typeface="+mj-lt"/>
                <a:ea typeface="Inter" panose="02000503000000020004" pitchFamily="2" charset="0"/>
              </a:rPr>
              <a:t>concentrated in North America (~32K) and Asia (~19K)</a:t>
            </a:r>
            <a:r>
              <a:rPr lang="en-US" sz="2000" dirty="0">
                <a:solidFill>
                  <a:schemeClr val="bg1"/>
                </a:solidFill>
                <a:latin typeface="+mj-lt"/>
                <a:ea typeface="Inter" panose="02000503000000020004" pitchFamily="2" charset="0"/>
              </a:rPr>
              <a:t>, with the United States emerging as the dominant arrival country.</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Other continents contribute more evenly distributed but smaller passenger volumes, suggesting limited geographic skew beyond major hubs.</a:t>
            </a:r>
          </a:p>
          <a:p>
            <a:pPr marL="342900" indent="-342900">
              <a:buFont typeface="Arial" panose="020B0604020202020204" pitchFamily="34" charset="0"/>
              <a:buChar char="•"/>
            </a:pPr>
            <a:endParaRPr lang="en-US" sz="2000" dirty="0">
              <a:solidFill>
                <a:schemeClr val="bg1"/>
              </a:solidFill>
              <a:latin typeface="+mj-lt"/>
              <a:ea typeface="Inter" panose="02000503000000020004" pitchFamily="2" charset="0"/>
            </a:endParaRPr>
          </a:p>
          <a:p>
            <a:r>
              <a:rPr lang="en-US" sz="2000" b="1" u="sng" dirty="0">
                <a:solidFill>
                  <a:schemeClr val="bg1"/>
                </a:solidFill>
                <a:latin typeface="+mj-lt"/>
                <a:ea typeface="Inter" panose="02000503000000020004" pitchFamily="2" charset="0"/>
              </a:rPr>
              <a:t>Demographic Composition</a:t>
            </a:r>
          </a:p>
          <a:p>
            <a:pPr marL="342900" indent="-342900">
              <a:buFont typeface="Arial" panose="020B0604020202020204" pitchFamily="34" charset="0"/>
              <a:buChar char="•"/>
            </a:pPr>
            <a:r>
              <a:rPr lang="en-US" sz="2000" b="1" dirty="0">
                <a:solidFill>
                  <a:schemeClr val="bg1"/>
                </a:solidFill>
                <a:latin typeface="+mj-lt"/>
                <a:ea typeface="Inter" panose="02000503000000020004" pitchFamily="2" charset="0"/>
              </a:rPr>
              <a:t>Adults and seniors account for the majority of passengers</a:t>
            </a:r>
            <a:r>
              <a:rPr lang="en-US" sz="2000" dirty="0">
                <a:solidFill>
                  <a:schemeClr val="bg1"/>
                </a:solidFill>
                <a:latin typeface="+mj-lt"/>
                <a:ea typeface="Inter" panose="02000503000000020004" pitchFamily="2" charset="0"/>
              </a:rPr>
              <a:t>, together representing nearly 80% of total traffic.</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Children and teens form a smaller share, indicating a predominantly adult travel population within the dataset.</a:t>
            </a:r>
          </a:p>
          <a:p>
            <a:pPr marL="342900" indent="-342900">
              <a:buFont typeface="Arial" panose="020B0604020202020204" pitchFamily="34" charset="0"/>
              <a:buChar char="•"/>
            </a:pPr>
            <a:endParaRPr lang="en-US" sz="2000" dirty="0">
              <a:solidFill>
                <a:schemeClr val="bg1"/>
              </a:solidFill>
              <a:latin typeface="+mj-lt"/>
              <a:ea typeface="Inter" panose="02000503000000020004" pitchFamily="2" charset="0"/>
            </a:endParaRPr>
          </a:p>
          <a:p>
            <a:r>
              <a:rPr lang="en-US" sz="2000" b="1" u="sng" dirty="0">
                <a:solidFill>
                  <a:schemeClr val="bg1"/>
                </a:solidFill>
                <a:latin typeface="+mj-lt"/>
                <a:ea typeface="Inter" panose="02000503000000020004" pitchFamily="2" charset="0"/>
              </a:rPr>
              <a:t>Flight Operations &amp; Temporal Patterns</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Approximately </a:t>
            </a:r>
            <a:r>
              <a:rPr lang="en-US" sz="2000" b="1" dirty="0">
                <a:solidFill>
                  <a:schemeClr val="bg1"/>
                </a:solidFill>
                <a:latin typeface="+mj-lt"/>
                <a:ea typeface="Inter" panose="02000503000000020004" pitchFamily="2" charset="0"/>
              </a:rPr>
              <a:t>68% of flights are classified as problematic</a:t>
            </a:r>
            <a:r>
              <a:rPr lang="en-US" sz="2000" dirty="0">
                <a:solidFill>
                  <a:schemeClr val="bg1"/>
                </a:solidFill>
                <a:latin typeface="+mj-lt"/>
                <a:ea typeface="Inter" panose="02000503000000020004" pitchFamily="2" charset="0"/>
              </a:rPr>
              <a:t>, driven almost equally by delays (~33%) and cancellations (~33%).</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Passenger traffic shows </a:t>
            </a:r>
            <a:r>
              <a:rPr lang="en-US" sz="2000" b="1" dirty="0">
                <a:solidFill>
                  <a:schemeClr val="bg1"/>
                </a:solidFill>
                <a:latin typeface="+mj-lt"/>
                <a:ea typeface="Inter" panose="02000503000000020004" pitchFamily="2" charset="0"/>
              </a:rPr>
              <a:t>moderate mid-year increases</a:t>
            </a:r>
            <a:r>
              <a:rPr lang="en-US" sz="2000" dirty="0">
                <a:solidFill>
                  <a:schemeClr val="bg1"/>
                </a:solidFill>
                <a:latin typeface="+mj-lt"/>
                <a:ea typeface="Inter" panose="02000503000000020004" pitchFamily="2" charset="0"/>
              </a:rPr>
              <a:t> and a softer decline toward year-end, suggesting some seasonality but no extreme peaks.</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Problem flight rates remain </a:t>
            </a:r>
            <a:r>
              <a:rPr lang="en-US" sz="2000" b="1" dirty="0">
                <a:solidFill>
                  <a:schemeClr val="bg1"/>
                </a:solidFill>
                <a:latin typeface="+mj-lt"/>
                <a:ea typeface="Inter" panose="02000503000000020004" pitchFamily="2" charset="0"/>
              </a:rPr>
              <a:t>consistently high across airports</a:t>
            </a:r>
            <a:r>
              <a:rPr lang="en-US" sz="2000" dirty="0">
                <a:solidFill>
                  <a:schemeClr val="bg1"/>
                </a:solidFill>
                <a:latin typeface="+mj-lt"/>
                <a:ea typeface="Inter" panose="02000503000000020004" pitchFamily="2" charset="0"/>
              </a:rPr>
              <a:t>, regardless of passenger volume.</a:t>
            </a:r>
          </a:p>
        </p:txBody>
      </p:sp>
      <p:sp>
        <p:nvSpPr>
          <p:cNvPr id="11" name="TextBox 14">
            <a:extLst>
              <a:ext uri="{FF2B5EF4-FFF2-40B4-BE49-F238E27FC236}">
                <a16:creationId xmlns:a16="http://schemas.microsoft.com/office/drawing/2014/main" id="{C39A6506-5613-416D-8219-4476AEB18307}"/>
              </a:ext>
            </a:extLst>
          </p:cNvPr>
          <p:cNvSpPr txBox="1"/>
          <p:nvPr/>
        </p:nvSpPr>
        <p:spPr>
          <a:xfrm>
            <a:off x="762000" y="269291"/>
            <a:ext cx="9829800" cy="937051"/>
          </a:xfrm>
          <a:prstGeom prst="rect">
            <a:avLst/>
          </a:prstGeom>
        </p:spPr>
        <p:txBody>
          <a:bodyPr wrap="square" lIns="0" tIns="0" rIns="0" bIns="0" rtlCol="0" anchor="t">
            <a:spAutoFit/>
          </a:bodyPr>
          <a:lstStyle/>
          <a:p>
            <a:pPr algn="l">
              <a:lnSpc>
                <a:spcPts val="8072"/>
              </a:lnSpc>
            </a:pPr>
            <a:r>
              <a:rPr lang="en-US" sz="4400" b="1" dirty="0">
                <a:solidFill>
                  <a:srgbClr val="FFFFFF"/>
                </a:solidFill>
                <a:latin typeface="Poppins Semi-Bold"/>
                <a:ea typeface="Poppins Semi-Bold"/>
                <a:cs typeface="Poppins Semi-Bold"/>
                <a:sym typeface="Poppins Semi-Bold"/>
              </a:rPr>
              <a:t>6. Key Insights &amp; Findings</a:t>
            </a:r>
          </a:p>
        </p:txBody>
      </p:sp>
      <p:cxnSp>
        <p:nvCxnSpPr>
          <p:cNvPr id="12" name="Straight Connector 11">
            <a:extLst>
              <a:ext uri="{FF2B5EF4-FFF2-40B4-BE49-F238E27FC236}">
                <a16:creationId xmlns:a16="http://schemas.microsoft.com/office/drawing/2014/main" id="{63D8405C-49F5-4CB1-9F85-3D0C1988244D}"/>
              </a:ext>
            </a:extLst>
          </p:cNvPr>
          <p:cNvCxnSpPr>
            <a:cxnSpLocks/>
          </p:cNvCxnSpPr>
          <p:nvPr/>
        </p:nvCxnSpPr>
        <p:spPr>
          <a:xfrm>
            <a:off x="762000" y="1281517"/>
            <a:ext cx="71628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0091" t="-20989" b="-5004"/>
            </a:stretch>
          </a:blipFill>
        </p:spPr>
      </p:sp>
      <p:grpSp>
        <p:nvGrpSpPr>
          <p:cNvPr id="4" name="Group 4"/>
          <p:cNvGrpSpPr/>
          <p:nvPr/>
        </p:nvGrpSpPr>
        <p:grpSpPr>
          <a:xfrm>
            <a:off x="914399" y="2164139"/>
            <a:ext cx="12344401" cy="6841344"/>
            <a:chOff x="0" y="0"/>
            <a:chExt cx="2271532" cy="963860"/>
          </a:xfrm>
        </p:grpSpPr>
        <p:sp>
          <p:nvSpPr>
            <p:cNvPr id="5" name="Freeform 5"/>
            <p:cNvSpPr/>
            <p:nvPr/>
          </p:nvSpPr>
          <p:spPr>
            <a:xfrm>
              <a:off x="0" y="0"/>
              <a:ext cx="2271532" cy="963860"/>
            </a:xfrm>
            <a:custGeom>
              <a:avLst/>
              <a:gdLst/>
              <a:ahLst/>
              <a:cxnLst/>
              <a:rect l="l" t="t" r="r" b="b"/>
              <a:pathLst>
                <a:path w="2271532" h="963860">
                  <a:moveTo>
                    <a:pt x="23339" y="0"/>
                  </a:moveTo>
                  <a:lnTo>
                    <a:pt x="2248193" y="0"/>
                  </a:lnTo>
                  <a:cubicBezTo>
                    <a:pt x="2254383" y="0"/>
                    <a:pt x="2260319" y="2459"/>
                    <a:pt x="2264696" y="6836"/>
                  </a:cubicBezTo>
                  <a:cubicBezTo>
                    <a:pt x="2269073" y="11213"/>
                    <a:pt x="2271532" y="17149"/>
                    <a:pt x="2271532" y="23339"/>
                  </a:cubicBezTo>
                  <a:lnTo>
                    <a:pt x="2271532" y="940521"/>
                  </a:lnTo>
                  <a:cubicBezTo>
                    <a:pt x="2271532" y="953411"/>
                    <a:pt x="2261083" y="963860"/>
                    <a:pt x="2248193" y="963860"/>
                  </a:cubicBezTo>
                  <a:lnTo>
                    <a:pt x="23339" y="963860"/>
                  </a:lnTo>
                  <a:cubicBezTo>
                    <a:pt x="10449" y="963860"/>
                    <a:pt x="0" y="953411"/>
                    <a:pt x="0" y="940521"/>
                  </a:cubicBezTo>
                  <a:lnTo>
                    <a:pt x="0" y="23339"/>
                  </a:lnTo>
                  <a:cubicBezTo>
                    <a:pt x="0" y="10449"/>
                    <a:pt x="10449" y="0"/>
                    <a:pt x="23339" y="0"/>
                  </a:cubicBezTo>
                  <a:close/>
                </a:path>
              </a:pathLst>
            </a:custGeom>
            <a:solidFill>
              <a:srgbClr val="001737"/>
            </a:solidFill>
            <a:ln w="19050" cap="rnd">
              <a:solidFill>
                <a:srgbClr val="FFFFFF"/>
              </a:solidFill>
              <a:prstDash val="solid"/>
              <a:round/>
            </a:ln>
          </p:spPr>
        </p:sp>
        <p:sp>
          <p:nvSpPr>
            <p:cNvPr id="6" name="TextBox 6"/>
            <p:cNvSpPr txBox="1"/>
            <p:nvPr/>
          </p:nvSpPr>
          <p:spPr>
            <a:xfrm>
              <a:off x="0" y="-57150"/>
              <a:ext cx="2271532" cy="1021010"/>
            </a:xfrm>
            <a:prstGeom prst="rect">
              <a:avLst/>
            </a:prstGeom>
          </p:spPr>
          <p:txBody>
            <a:bodyPr lIns="50800" tIns="50800" rIns="50800" bIns="50800" rtlCol="0" anchor="ctr"/>
            <a:lstStyle/>
            <a:p>
              <a:pPr algn="ctr">
                <a:lnSpc>
                  <a:spcPts val="2940"/>
                </a:lnSpc>
              </a:pPr>
              <a:endParaRPr/>
            </a:p>
          </p:txBody>
        </p:sp>
      </p:grpSp>
      <p:sp>
        <p:nvSpPr>
          <p:cNvPr id="15" name="TextBox 15"/>
          <p:cNvSpPr txBox="1"/>
          <p:nvPr/>
        </p:nvSpPr>
        <p:spPr>
          <a:xfrm>
            <a:off x="1295400" y="2398717"/>
            <a:ext cx="11963400" cy="6463308"/>
          </a:xfrm>
          <a:prstGeom prst="rect">
            <a:avLst/>
          </a:prstGeom>
        </p:spPr>
        <p:txBody>
          <a:bodyPr wrap="square" lIns="0" tIns="0" rIns="0" bIns="0" rtlCol="0" anchor="t">
            <a:spAutoFit/>
          </a:bodyPr>
          <a:lstStyle/>
          <a:p>
            <a:r>
              <a:rPr lang="en-US" sz="2000" b="1" u="sng" dirty="0">
                <a:solidFill>
                  <a:schemeClr val="bg1"/>
                </a:solidFill>
                <a:latin typeface="+mj-lt"/>
                <a:ea typeface="Inter" panose="02000503000000020004" pitchFamily="2" charset="0"/>
              </a:rPr>
              <a:t>Improve Operational Reliability</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Prioritize initiatives to </a:t>
            </a:r>
            <a:r>
              <a:rPr lang="en-US" sz="2000" b="1" dirty="0">
                <a:solidFill>
                  <a:schemeClr val="bg1"/>
                </a:solidFill>
                <a:latin typeface="+mj-lt"/>
                <a:ea typeface="Inter" panose="02000503000000020004" pitchFamily="2" charset="0"/>
              </a:rPr>
              <a:t>reduce delays and cancellations</a:t>
            </a:r>
            <a:r>
              <a:rPr lang="en-US" sz="2000" dirty="0">
                <a:solidFill>
                  <a:schemeClr val="bg1"/>
                </a:solidFill>
                <a:latin typeface="+mj-lt"/>
                <a:ea typeface="Inter" panose="02000503000000020004" pitchFamily="2" charset="0"/>
              </a:rPr>
              <a:t>, focusing first on high-traffic regions such as </a:t>
            </a:r>
            <a:r>
              <a:rPr lang="en-US" sz="2000" b="1" dirty="0">
                <a:solidFill>
                  <a:schemeClr val="bg1"/>
                </a:solidFill>
                <a:latin typeface="+mj-lt"/>
                <a:ea typeface="Inter" panose="02000503000000020004" pitchFamily="2" charset="0"/>
              </a:rPr>
              <a:t>North America and Asia</a:t>
            </a:r>
            <a:r>
              <a:rPr lang="en-US" sz="2000" dirty="0">
                <a:solidFill>
                  <a:schemeClr val="bg1"/>
                </a:solidFill>
                <a:latin typeface="+mj-lt"/>
                <a:ea typeface="Inter" panose="02000503000000020004" pitchFamily="2" charset="0"/>
              </a:rPr>
              <a:t>, where passenger impact is greatest.</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Introduce tighter </a:t>
            </a:r>
            <a:r>
              <a:rPr lang="en-US" sz="2000" b="1" dirty="0">
                <a:solidFill>
                  <a:schemeClr val="bg1"/>
                </a:solidFill>
                <a:latin typeface="+mj-lt"/>
                <a:ea typeface="Inter" panose="02000503000000020004" pitchFamily="2" charset="0"/>
              </a:rPr>
              <a:t>schedule buffers and contingency planning</a:t>
            </a:r>
            <a:r>
              <a:rPr lang="en-US" sz="2000" dirty="0">
                <a:solidFill>
                  <a:schemeClr val="bg1"/>
                </a:solidFill>
                <a:latin typeface="+mj-lt"/>
                <a:ea typeface="Inter" panose="02000503000000020004" pitchFamily="2" charset="0"/>
              </a:rPr>
              <a:t> to mitigate disruption during peak travel periods.</a:t>
            </a:r>
          </a:p>
          <a:p>
            <a:endParaRPr lang="en-US" sz="2000" b="1" dirty="0">
              <a:solidFill>
                <a:schemeClr val="bg1"/>
              </a:solidFill>
              <a:latin typeface="+mj-lt"/>
              <a:ea typeface="Inter" panose="02000503000000020004" pitchFamily="2" charset="0"/>
            </a:endParaRPr>
          </a:p>
          <a:p>
            <a:r>
              <a:rPr lang="en-US" sz="2000" b="1" u="sng" dirty="0">
                <a:solidFill>
                  <a:schemeClr val="bg1"/>
                </a:solidFill>
                <a:latin typeface="+mj-lt"/>
                <a:ea typeface="Inter" panose="02000503000000020004" pitchFamily="2" charset="0"/>
              </a:rPr>
              <a:t>Capacity &amp; Seasonal Planning</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Allocate additional resources during </a:t>
            </a:r>
            <a:r>
              <a:rPr lang="en-US" sz="2000" b="1" dirty="0">
                <a:solidFill>
                  <a:schemeClr val="bg1"/>
                </a:solidFill>
                <a:latin typeface="+mj-lt"/>
                <a:ea typeface="Inter" panose="02000503000000020004" pitchFamily="2" charset="0"/>
              </a:rPr>
              <a:t>mid-year peak months (May–August)</a:t>
            </a:r>
            <a:r>
              <a:rPr lang="en-US" sz="2000" dirty="0">
                <a:solidFill>
                  <a:schemeClr val="bg1"/>
                </a:solidFill>
                <a:latin typeface="+mj-lt"/>
                <a:ea typeface="Inter" panose="02000503000000020004" pitchFamily="2" charset="0"/>
              </a:rPr>
              <a:t> to manage increased passenger demand.</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Adjust staffing and ground operations toward year-end to maintain service levels as demand tapers.</a:t>
            </a:r>
          </a:p>
          <a:p>
            <a:pPr marL="342900" indent="-342900">
              <a:buFont typeface="Arial" panose="020B0604020202020204" pitchFamily="34" charset="0"/>
              <a:buChar char="•"/>
            </a:pPr>
            <a:endParaRPr lang="en-US" sz="2000" dirty="0">
              <a:solidFill>
                <a:schemeClr val="bg1"/>
              </a:solidFill>
              <a:latin typeface="+mj-lt"/>
              <a:ea typeface="Inter" panose="02000503000000020004" pitchFamily="2" charset="0"/>
            </a:endParaRPr>
          </a:p>
          <a:p>
            <a:r>
              <a:rPr lang="en-US" sz="2000" b="1" u="sng" dirty="0">
                <a:solidFill>
                  <a:schemeClr val="bg1"/>
                </a:solidFill>
                <a:latin typeface="+mj-lt"/>
                <a:ea typeface="Inter" panose="02000503000000020004" pitchFamily="2" charset="0"/>
              </a:rPr>
              <a:t>Airport &amp; Network Optimization</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Monitor airports with </a:t>
            </a:r>
            <a:r>
              <a:rPr lang="en-US" sz="2000" b="1" dirty="0">
                <a:solidFill>
                  <a:schemeClr val="bg1"/>
                </a:solidFill>
                <a:latin typeface="+mj-lt"/>
                <a:ea typeface="Inter" panose="02000503000000020004" pitchFamily="2" charset="0"/>
              </a:rPr>
              <a:t>high problem-flight rates</a:t>
            </a:r>
            <a:r>
              <a:rPr lang="en-US" sz="2000" dirty="0">
                <a:solidFill>
                  <a:schemeClr val="bg1"/>
                </a:solidFill>
                <a:latin typeface="+mj-lt"/>
                <a:ea typeface="Inter" panose="02000503000000020004" pitchFamily="2" charset="0"/>
              </a:rPr>
              <a:t>, even at moderate passenger volumes, to identify operational bottlenecks.</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Strengthen coordination with </a:t>
            </a:r>
            <a:r>
              <a:rPr lang="en-US" sz="2000" b="1" dirty="0">
                <a:solidFill>
                  <a:schemeClr val="bg1"/>
                </a:solidFill>
                <a:latin typeface="+mj-lt"/>
                <a:ea typeface="Inter" panose="02000503000000020004" pitchFamily="2" charset="0"/>
              </a:rPr>
              <a:t>major hub airports</a:t>
            </a:r>
            <a:r>
              <a:rPr lang="en-US" sz="2000" dirty="0">
                <a:solidFill>
                  <a:schemeClr val="bg1"/>
                </a:solidFill>
                <a:latin typeface="+mj-lt"/>
                <a:ea typeface="Inter" panose="02000503000000020004" pitchFamily="2" charset="0"/>
              </a:rPr>
              <a:t>, particularly in the United States, to reduce network-wide disruption.</a:t>
            </a:r>
          </a:p>
          <a:p>
            <a:pPr marL="342900" indent="-342900">
              <a:buFont typeface="Arial" panose="020B0604020202020204" pitchFamily="34" charset="0"/>
              <a:buChar char="•"/>
            </a:pPr>
            <a:endParaRPr lang="en-US" sz="2000" dirty="0">
              <a:solidFill>
                <a:schemeClr val="bg1"/>
              </a:solidFill>
              <a:latin typeface="+mj-lt"/>
              <a:ea typeface="Inter" panose="02000503000000020004" pitchFamily="2" charset="0"/>
            </a:endParaRPr>
          </a:p>
          <a:p>
            <a:r>
              <a:rPr lang="en-US" sz="2000" b="1" u="sng" dirty="0">
                <a:solidFill>
                  <a:schemeClr val="bg1"/>
                </a:solidFill>
                <a:latin typeface="+mj-lt"/>
                <a:ea typeface="Inter" panose="02000503000000020004" pitchFamily="2" charset="0"/>
              </a:rPr>
              <a:t>Passenger-Centric Strategies</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Enhance communication and rebooking support for </a:t>
            </a:r>
            <a:r>
              <a:rPr lang="en-US" sz="2000" b="1" dirty="0">
                <a:solidFill>
                  <a:schemeClr val="bg1"/>
                </a:solidFill>
                <a:latin typeface="+mj-lt"/>
                <a:ea typeface="Inter" panose="02000503000000020004" pitchFamily="2" charset="0"/>
              </a:rPr>
              <a:t>adult and senior travelers</a:t>
            </a:r>
            <a:r>
              <a:rPr lang="en-US" sz="2000" dirty="0">
                <a:solidFill>
                  <a:schemeClr val="bg1"/>
                </a:solidFill>
                <a:latin typeface="+mj-lt"/>
                <a:ea typeface="Inter" panose="02000503000000020004" pitchFamily="2" charset="0"/>
              </a:rPr>
              <a:t>, who represent the majority of passengers.</a:t>
            </a:r>
          </a:p>
          <a:p>
            <a:pPr marL="342900" indent="-342900">
              <a:buFont typeface="Arial" panose="020B0604020202020204" pitchFamily="34" charset="0"/>
              <a:buChar char="•"/>
            </a:pPr>
            <a:r>
              <a:rPr lang="en-US" sz="2000" dirty="0">
                <a:solidFill>
                  <a:schemeClr val="bg1"/>
                </a:solidFill>
                <a:latin typeface="+mj-lt"/>
                <a:ea typeface="Inter" panose="02000503000000020004" pitchFamily="2" charset="0"/>
              </a:rPr>
              <a:t>Offer targeted compensation or service recovery programs to retain customer trust during service disruptions.</a:t>
            </a:r>
          </a:p>
          <a:p>
            <a:pPr>
              <a:buFont typeface="Arial" panose="020B0604020202020204" pitchFamily="34" charset="0"/>
              <a:buChar char="•"/>
            </a:pPr>
            <a:endParaRPr lang="en-US" sz="2000" dirty="0">
              <a:solidFill>
                <a:schemeClr val="bg1"/>
              </a:solidFill>
              <a:latin typeface="+mj-lt"/>
              <a:ea typeface="Inter" panose="02000503000000020004" pitchFamily="2" charset="0"/>
            </a:endParaRPr>
          </a:p>
        </p:txBody>
      </p:sp>
      <p:sp>
        <p:nvSpPr>
          <p:cNvPr id="11" name="TextBox 14">
            <a:extLst>
              <a:ext uri="{FF2B5EF4-FFF2-40B4-BE49-F238E27FC236}">
                <a16:creationId xmlns:a16="http://schemas.microsoft.com/office/drawing/2014/main" id="{C39A6506-5613-416D-8219-4476AEB18307}"/>
              </a:ext>
            </a:extLst>
          </p:cNvPr>
          <p:cNvSpPr txBox="1"/>
          <p:nvPr/>
        </p:nvSpPr>
        <p:spPr>
          <a:xfrm>
            <a:off x="762000" y="269291"/>
            <a:ext cx="9829800" cy="937051"/>
          </a:xfrm>
          <a:prstGeom prst="rect">
            <a:avLst/>
          </a:prstGeom>
        </p:spPr>
        <p:txBody>
          <a:bodyPr wrap="square" lIns="0" tIns="0" rIns="0" bIns="0" rtlCol="0" anchor="t">
            <a:spAutoFit/>
          </a:bodyPr>
          <a:lstStyle/>
          <a:p>
            <a:pPr algn="l">
              <a:lnSpc>
                <a:spcPts val="8072"/>
              </a:lnSpc>
            </a:pPr>
            <a:r>
              <a:rPr lang="en-US" sz="4400" b="1" dirty="0">
                <a:solidFill>
                  <a:srgbClr val="FFFFFF"/>
                </a:solidFill>
                <a:latin typeface="Poppins Semi-Bold"/>
                <a:ea typeface="Poppins Semi-Bold"/>
                <a:cs typeface="Poppins Semi-Bold"/>
                <a:sym typeface="Poppins Semi-Bold"/>
              </a:rPr>
              <a:t>7. Recommendation</a:t>
            </a:r>
          </a:p>
        </p:txBody>
      </p:sp>
      <p:cxnSp>
        <p:nvCxnSpPr>
          <p:cNvPr id="12" name="Straight Connector 11">
            <a:extLst>
              <a:ext uri="{FF2B5EF4-FFF2-40B4-BE49-F238E27FC236}">
                <a16:creationId xmlns:a16="http://schemas.microsoft.com/office/drawing/2014/main" id="{63D8405C-49F5-4CB1-9F85-3D0C1988244D}"/>
              </a:ext>
            </a:extLst>
          </p:cNvPr>
          <p:cNvCxnSpPr>
            <a:cxnSpLocks/>
          </p:cNvCxnSpPr>
          <p:nvPr/>
        </p:nvCxnSpPr>
        <p:spPr>
          <a:xfrm>
            <a:off x="762000" y="1281517"/>
            <a:ext cx="60198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Group 7">
            <a:extLst>
              <a:ext uri="{FF2B5EF4-FFF2-40B4-BE49-F238E27FC236}">
                <a16:creationId xmlns:a16="http://schemas.microsoft.com/office/drawing/2014/main" id="{13C82153-FF4B-4BEA-AD28-00A035FD0C23}"/>
              </a:ext>
            </a:extLst>
          </p:cNvPr>
          <p:cNvGrpSpPr/>
          <p:nvPr/>
        </p:nvGrpSpPr>
        <p:grpSpPr>
          <a:xfrm>
            <a:off x="13646427" y="3314700"/>
            <a:ext cx="3886200" cy="4495800"/>
            <a:chOff x="0" y="0"/>
            <a:chExt cx="713462" cy="873463"/>
          </a:xfrm>
        </p:grpSpPr>
        <p:sp>
          <p:nvSpPr>
            <p:cNvPr id="16" name="Freeform 8">
              <a:extLst>
                <a:ext uri="{FF2B5EF4-FFF2-40B4-BE49-F238E27FC236}">
                  <a16:creationId xmlns:a16="http://schemas.microsoft.com/office/drawing/2014/main" id="{5161BD12-83D6-4E86-8EF0-98C00956D649}"/>
                </a:ext>
              </a:extLst>
            </p:cNvPr>
            <p:cNvSpPr/>
            <p:nvPr/>
          </p:nvSpPr>
          <p:spPr>
            <a:xfrm>
              <a:off x="0" y="0"/>
              <a:ext cx="713462" cy="873463"/>
            </a:xfrm>
            <a:custGeom>
              <a:avLst/>
              <a:gdLst/>
              <a:ahLst/>
              <a:cxnLst/>
              <a:rect l="l" t="t" r="r" b="b"/>
              <a:pathLst>
                <a:path w="713462" h="873463">
                  <a:moveTo>
                    <a:pt x="43710" y="0"/>
                  </a:moveTo>
                  <a:lnTo>
                    <a:pt x="669752" y="0"/>
                  </a:lnTo>
                  <a:cubicBezTo>
                    <a:pt x="681345" y="0"/>
                    <a:pt x="692463" y="4605"/>
                    <a:pt x="700660" y="12802"/>
                  </a:cubicBezTo>
                  <a:cubicBezTo>
                    <a:pt x="708857" y="20999"/>
                    <a:pt x="713462" y="32117"/>
                    <a:pt x="713462" y="43710"/>
                  </a:cubicBezTo>
                  <a:lnTo>
                    <a:pt x="713462" y="829754"/>
                  </a:lnTo>
                  <a:cubicBezTo>
                    <a:pt x="713462" y="853894"/>
                    <a:pt x="693892" y="873463"/>
                    <a:pt x="669752" y="873463"/>
                  </a:cubicBezTo>
                  <a:lnTo>
                    <a:pt x="43710" y="873463"/>
                  </a:lnTo>
                  <a:cubicBezTo>
                    <a:pt x="19569" y="873463"/>
                    <a:pt x="0" y="853894"/>
                    <a:pt x="0" y="829754"/>
                  </a:cubicBezTo>
                  <a:lnTo>
                    <a:pt x="0" y="43710"/>
                  </a:lnTo>
                  <a:cubicBezTo>
                    <a:pt x="0" y="19569"/>
                    <a:pt x="19569" y="0"/>
                    <a:pt x="43710" y="0"/>
                  </a:cubicBezTo>
                  <a:close/>
                </a:path>
              </a:pathLst>
            </a:custGeom>
            <a:blipFill>
              <a:blip r:embed="rId4"/>
              <a:stretch>
                <a:fillRect l="-112196" t="-34645" r="-67702" b="-17677"/>
              </a:stretch>
            </a:blipFill>
            <a:ln w="66675" cap="rnd">
              <a:solidFill>
                <a:srgbClr val="FFFFFF"/>
              </a:solidFill>
              <a:prstDash val="solid"/>
              <a:round/>
            </a:ln>
          </p:spPr>
        </p:sp>
      </p:grpSp>
    </p:spTree>
    <p:extLst>
      <p:ext uri="{BB962C8B-B14F-4D97-AF65-F5344CB8AC3E}">
        <p14:creationId xmlns:p14="http://schemas.microsoft.com/office/powerpoint/2010/main" val="70456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51" b="-8393"/>
            </a:stretch>
          </a:blipFill>
        </p:spPr>
      </p:sp>
      <p:grpSp>
        <p:nvGrpSpPr>
          <p:cNvPr id="5" name="Group 5"/>
          <p:cNvGrpSpPr/>
          <p:nvPr/>
        </p:nvGrpSpPr>
        <p:grpSpPr>
          <a:xfrm>
            <a:off x="10538346" y="2907304"/>
            <a:ext cx="6075034" cy="3119922"/>
            <a:chOff x="0" y="0"/>
            <a:chExt cx="941182" cy="483358"/>
          </a:xfrm>
        </p:grpSpPr>
        <p:sp>
          <p:nvSpPr>
            <p:cNvPr id="6" name="Freeform 6"/>
            <p:cNvSpPr/>
            <p:nvPr/>
          </p:nvSpPr>
          <p:spPr>
            <a:xfrm>
              <a:off x="0" y="0"/>
              <a:ext cx="941182" cy="483358"/>
            </a:xfrm>
            <a:custGeom>
              <a:avLst/>
              <a:gdLst/>
              <a:ahLst/>
              <a:cxnLst/>
              <a:rect l="l" t="t" r="r" b="b"/>
              <a:pathLst>
                <a:path w="941182" h="483358">
                  <a:moveTo>
                    <a:pt x="25488" y="0"/>
                  </a:moveTo>
                  <a:lnTo>
                    <a:pt x="915694" y="0"/>
                  </a:lnTo>
                  <a:cubicBezTo>
                    <a:pt x="922454" y="0"/>
                    <a:pt x="928937" y="2685"/>
                    <a:pt x="933717" y="7465"/>
                  </a:cubicBezTo>
                  <a:cubicBezTo>
                    <a:pt x="938496" y="12245"/>
                    <a:pt x="941182" y="18728"/>
                    <a:pt x="941182" y="25488"/>
                  </a:cubicBezTo>
                  <a:lnTo>
                    <a:pt x="941182" y="457870"/>
                  </a:lnTo>
                  <a:cubicBezTo>
                    <a:pt x="941182" y="471946"/>
                    <a:pt x="929771" y="483358"/>
                    <a:pt x="915694" y="483358"/>
                  </a:cubicBezTo>
                  <a:lnTo>
                    <a:pt x="25488" y="483358"/>
                  </a:lnTo>
                  <a:cubicBezTo>
                    <a:pt x="18728" y="483358"/>
                    <a:pt x="12245" y="480672"/>
                    <a:pt x="7465" y="475892"/>
                  </a:cubicBezTo>
                  <a:cubicBezTo>
                    <a:pt x="2685" y="471113"/>
                    <a:pt x="0" y="464630"/>
                    <a:pt x="0" y="457870"/>
                  </a:cubicBezTo>
                  <a:lnTo>
                    <a:pt x="0" y="25488"/>
                  </a:lnTo>
                  <a:cubicBezTo>
                    <a:pt x="0" y="11411"/>
                    <a:pt x="11411" y="0"/>
                    <a:pt x="25488" y="0"/>
                  </a:cubicBezTo>
                  <a:close/>
                </a:path>
              </a:pathLst>
            </a:custGeom>
            <a:blipFill>
              <a:blip r:embed="rId3"/>
              <a:stretch>
                <a:fillRect l="-3241" t="-38141" r="-3241"/>
              </a:stretch>
            </a:blipFill>
            <a:ln w="38100" cap="sq">
              <a:solidFill>
                <a:srgbClr val="FFFFFF"/>
              </a:solidFill>
              <a:prstDash val="solid"/>
              <a:miter/>
            </a:ln>
          </p:spPr>
        </p:sp>
      </p:grpSp>
      <p:grpSp>
        <p:nvGrpSpPr>
          <p:cNvPr id="7" name="Group 7"/>
          <p:cNvGrpSpPr/>
          <p:nvPr/>
        </p:nvGrpSpPr>
        <p:grpSpPr>
          <a:xfrm>
            <a:off x="10538346" y="6300203"/>
            <a:ext cx="6075034" cy="2958097"/>
            <a:chOff x="0" y="0"/>
            <a:chExt cx="941182" cy="458287"/>
          </a:xfrm>
        </p:grpSpPr>
        <p:sp>
          <p:nvSpPr>
            <p:cNvPr id="8" name="Freeform 8"/>
            <p:cNvSpPr/>
            <p:nvPr/>
          </p:nvSpPr>
          <p:spPr>
            <a:xfrm>
              <a:off x="0" y="0"/>
              <a:ext cx="941182" cy="458287"/>
            </a:xfrm>
            <a:custGeom>
              <a:avLst/>
              <a:gdLst/>
              <a:ahLst/>
              <a:cxnLst/>
              <a:rect l="l" t="t" r="r" b="b"/>
              <a:pathLst>
                <a:path w="941182" h="458287">
                  <a:moveTo>
                    <a:pt x="25488" y="0"/>
                  </a:moveTo>
                  <a:lnTo>
                    <a:pt x="915694" y="0"/>
                  </a:lnTo>
                  <a:cubicBezTo>
                    <a:pt x="922454" y="0"/>
                    <a:pt x="928937" y="2685"/>
                    <a:pt x="933717" y="7465"/>
                  </a:cubicBezTo>
                  <a:cubicBezTo>
                    <a:pt x="938496" y="12245"/>
                    <a:pt x="941182" y="18728"/>
                    <a:pt x="941182" y="25488"/>
                  </a:cubicBezTo>
                  <a:lnTo>
                    <a:pt x="941182" y="432799"/>
                  </a:lnTo>
                  <a:cubicBezTo>
                    <a:pt x="941182" y="446875"/>
                    <a:pt x="929771" y="458287"/>
                    <a:pt x="915694" y="458287"/>
                  </a:cubicBezTo>
                  <a:lnTo>
                    <a:pt x="25488" y="458287"/>
                  </a:lnTo>
                  <a:cubicBezTo>
                    <a:pt x="11411" y="458287"/>
                    <a:pt x="0" y="446875"/>
                    <a:pt x="0" y="432799"/>
                  </a:cubicBezTo>
                  <a:lnTo>
                    <a:pt x="0" y="25488"/>
                  </a:lnTo>
                  <a:cubicBezTo>
                    <a:pt x="0" y="11411"/>
                    <a:pt x="11411" y="0"/>
                    <a:pt x="25488" y="0"/>
                  </a:cubicBezTo>
                  <a:close/>
                </a:path>
              </a:pathLst>
            </a:custGeom>
            <a:blipFill>
              <a:blip r:embed="rId4"/>
              <a:stretch>
                <a:fillRect t="-7760" b="-7760"/>
              </a:stretch>
            </a:blipFill>
            <a:ln w="38100" cap="sq">
              <a:solidFill>
                <a:srgbClr val="FFFFFF"/>
              </a:solidFill>
              <a:prstDash val="solid"/>
              <a:miter/>
            </a:ln>
          </p:spPr>
        </p:sp>
      </p:grpSp>
      <p:sp>
        <p:nvSpPr>
          <p:cNvPr id="10" name="TextBox 10"/>
          <p:cNvSpPr txBox="1"/>
          <p:nvPr/>
        </p:nvSpPr>
        <p:spPr>
          <a:xfrm>
            <a:off x="1664332" y="3202579"/>
            <a:ext cx="7158983" cy="3418209"/>
          </a:xfrm>
          <a:prstGeom prst="rect">
            <a:avLst/>
          </a:prstGeom>
        </p:spPr>
        <p:txBody>
          <a:bodyPr lIns="0" tIns="0" rIns="0" bIns="0" rtlCol="0" anchor="t">
            <a:spAutoFit/>
          </a:bodyPr>
          <a:lstStyle/>
          <a:p>
            <a:pPr algn="l">
              <a:lnSpc>
                <a:spcPts val="12460"/>
              </a:lnSpc>
            </a:pPr>
            <a:r>
              <a:rPr lang="en-US" sz="14000" b="1" dirty="0">
                <a:solidFill>
                  <a:srgbClr val="FFFFFF"/>
                </a:solidFill>
                <a:latin typeface="Poppins Bold"/>
                <a:ea typeface="Poppins Bold"/>
                <a:cs typeface="Poppins Bold"/>
                <a:sym typeface="Poppins Bold"/>
              </a:rPr>
              <a:t>THANK YOU!</a:t>
            </a:r>
          </a:p>
        </p:txBody>
      </p:sp>
      <p:sp>
        <p:nvSpPr>
          <p:cNvPr id="11" name="Freeform 11"/>
          <p:cNvSpPr/>
          <p:nvPr/>
        </p:nvSpPr>
        <p:spPr>
          <a:xfrm flipH="1">
            <a:off x="7742548" y="2008803"/>
            <a:ext cx="2161534" cy="2573399"/>
          </a:xfrm>
          <a:custGeom>
            <a:avLst/>
            <a:gdLst/>
            <a:ahLst/>
            <a:cxnLst/>
            <a:rect l="l" t="t" r="r" b="b"/>
            <a:pathLst>
              <a:path w="2161534" h="2573399">
                <a:moveTo>
                  <a:pt x="2161534" y="0"/>
                </a:moveTo>
                <a:lnTo>
                  <a:pt x="0" y="0"/>
                </a:lnTo>
                <a:lnTo>
                  <a:pt x="0" y="2573399"/>
                </a:lnTo>
                <a:lnTo>
                  <a:pt x="2161534" y="2573399"/>
                </a:lnTo>
                <a:lnTo>
                  <a:pt x="216153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937" t="-19492" b="-7469"/>
            </a:stretch>
          </a:blipFill>
        </p:spPr>
      </p:sp>
      <p:sp>
        <p:nvSpPr>
          <p:cNvPr id="4" name="Freeform 4"/>
          <p:cNvSpPr/>
          <p:nvPr/>
        </p:nvSpPr>
        <p:spPr>
          <a:xfrm flipH="1">
            <a:off x="7747534" y="1893198"/>
            <a:ext cx="2461536" cy="2050992"/>
          </a:xfrm>
          <a:custGeom>
            <a:avLst/>
            <a:gdLst/>
            <a:ahLst/>
            <a:cxnLst/>
            <a:rect l="l" t="t" r="r" b="b"/>
            <a:pathLst>
              <a:path w="2461536" h="2050992">
                <a:moveTo>
                  <a:pt x="2461536" y="0"/>
                </a:moveTo>
                <a:lnTo>
                  <a:pt x="0" y="0"/>
                </a:lnTo>
                <a:lnTo>
                  <a:pt x="0" y="2050992"/>
                </a:lnTo>
                <a:lnTo>
                  <a:pt x="2461536" y="2050992"/>
                </a:lnTo>
                <a:lnTo>
                  <a:pt x="2461536"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175940" y="2438399"/>
            <a:ext cx="7162800" cy="5410200"/>
            <a:chOff x="0" y="0"/>
            <a:chExt cx="1560644" cy="1638311"/>
          </a:xfrm>
        </p:grpSpPr>
        <p:sp>
          <p:nvSpPr>
            <p:cNvPr id="6" name="Freeform 6"/>
            <p:cNvSpPr/>
            <p:nvPr/>
          </p:nvSpPr>
          <p:spPr>
            <a:xfrm>
              <a:off x="0" y="0"/>
              <a:ext cx="1560644" cy="1638311"/>
            </a:xfrm>
            <a:custGeom>
              <a:avLst/>
              <a:gdLst/>
              <a:ahLst/>
              <a:cxnLst/>
              <a:rect l="l" t="t" r="r" b="b"/>
              <a:pathLst>
                <a:path w="1560644" h="1638311">
                  <a:moveTo>
                    <a:pt x="33970" y="0"/>
                  </a:moveTo>
                  <a:lnTo>
                    <a:pt x="1526674" y="0"/>
                  </a:lnTo>
                  <a:cubicBezTo>
                    <a:pt x="1535683" y="0"/>
                    <a:pt x="1544324" y="3579"/>
                    <a:pt x="1550694" y="9950"/>
                  </a:cubicBezTo>
                  <a:cubicBezTo>
                    <a:pt x="1557065" y="16320"/>
                    <a:pt x="1560644" y="24960"/>
                    <a:pt x="1560644" y="33970"/>
                  </a:cubicBezTo>
                  <a:lnTo>
                    <a:pt x="1560644" y="1604341"/>
                  </a:lnTo>
                  <a:cubicBezTo>
                    <a:pt x="1560644" y="1613350"/>
                    <a:pt x="1557065" y="1621991"/>
                    <a:pt x="1550694" y="1628361"/>
                  </a:cubicBezTo>
                  <a:cubicBezTo>
                    <a:pt x="1544324" y="1634732"/>
                    <a:pt x="1535683" y="1638311"/>
                    <a:pt x="1526674" y="1638311"/>
                  </a:cubicBezTo>
                  <a:lnTo>
                    <a:pt x="33970" y="1638311"/>
                  </a:lnTo>
                  <a:cubicBezTo>
                    <a:pt x="24960" y="1638311"/>
                    <a:pt x="16320" y="1634732"/>
                    <a:pt x="9950" y="1628361"/>
                  </a:cubicBezTo>
                  <a:cubicBezTo>
                    <a:pt x="3579" y="1621991"/>
                    <a:pt x="0" y="1613350"/>
                    <a:pt x="0" y="1604341"/>
                  </a:cubicBezTo>
                  <a:lnTo>
                    <a:pt x="0" y="33970"/>
                  </a:lnTo>
                  <a:cubicBezTo>
                    <a:pt x="0" y="24960"/>
                    <a:pt x="3579" y="16320"/>
                    <a:pt x="9950" y="9950"/>
                  </a:cubicBezTo>
                  <a:cubicBezTo>
                    <a:pt x="16320" y="3579"/>
                    <a:pt x="24960" y="0"/>
                    <a:pt x="33970" y="0"/>
                  </a:cubicBezTo>
                  <a:close/>
                </a:path>
              </a:pathLst>
            </a:custGeom>
            <a:solidFill>
              <a:srgbClr val="001737"/>
            </a:solidFill>
            <a:ln w="38100" cap="rnd">
              <a:solidFill>
                <a:srgbClr val="FFFFFF"/>
              </a:solidFill>
              <a:prstDash val="solid"/>
              <a:round/>
            </a:ln>
          </p:spPr>
        </p:sp>
        <p:sp>
          <p:nvSpPr>
            <p:cNvPr id="7" name="TextBox 7"/>
            <p:cNvSpPr txBox="1"/>
            <p:nvPr/>
          </p:nvSpPr>
          <p:spPr>
            <a:xfrm>
              <a:off x="0" y="-57150"/>
              <a:ext cx="1560644" cy="1695461"/>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1576758" y="3944190"/>
            <a:ext cx="7479668" cy="3838371"/>
            <a:chOff x="0" y="0"/>
            <a:chExt cx="1013940" cy="520328"/>
          </a:xfrm>
        </p:grpSpPr>
        <p:sp>
          <p:nvSpPr>
            <p:cNvPr id="9" name="Freeform 9"/>
            <p:cNvSpPr/>
            <p:nvPr/>
          </p:nvSpPr>
          <p:spPr>
            <a:xfrm>
              <a:off x="0" y="0"/>
              <a:ext cx="1013940" cy="520328"/>
            </a:xfrm>
            <a:custGeom>
              <a:avLst/>
              <a:gdLst/>
              <a:ahLst/>
              <a:cxnLst/>
              <a:rect l="l" t="t" r="r" b="b"/>
              <a:pathLst>
                <a:path w="1013940" h="520328">
                  <a:moveTo>
                    <a:pt x="20701" y="0"/>
                  </a:moveTo>
                  <a:lnTo>
                    <a:pt x="993239" y="0"/>
                  </a:lnTo>
                  <a:cubicBezTo>
                    <a:pt x="998729" y="0"/>
                    <a:pt x="1003995" y="2181"/>
                    <a:pt x="1007877" y="6063"/>
                  </a:cubicBezTo>
                  <a:cubicBezTo>
                    <a:pt x="1011759" y="9945"/>
                    <a:pt x="1013940" y="15211"/>
                    <a:pt x="1013940" y="20701"/>
                  </a:cubicBezTo>
                  <a:lnTo>
                    <a:pt x="1013940" y="499626"/>
                  </a:lnTo>
                  <a:cubicBezTo>
                    <a:pt x="1013940" y="505117"/>
                    <a:pt x="1011759" y="510382"/>
                    <a:pt x="1007877" y="514264"/>
                  </a:cubicBezTo>
                  <a:cubicBezTo>
                    <a:pt x="1003995" y="518147"/>
                    <a:pt x="998729" y="520328"/>
                    <a:pt x="993239" y="520328"/>
                  </a:cubicBezTo>
                  <a:lnTo>
                    <a:pt x="20701" y="520328"/>
                  </a:lnTo>
                  <a:cubicBezTo>
                    <a:pt x="15211" y="520328"/>
                    <a:pt x="9945" y="518147"/>
                    <a:pt x="6063" y="514264"/>
                  </a:cubicBezTo>
                  <a:cubicBezTo>
                    <a:pt x="2181" y="510382"/>
                    <a:pt x="0" y="505117"/>
                    <a:pt x="0" y="499626"/>
                  </a:cubicBezTo>
                  <a:lnTo>
                    <a:pt x="0" y="20701"/>
                  </a:lnTo>
                  <a:cubicBezTo>
                    <a:pt x="0" y="15211"/>
                    <a:pt x="2181" y="9945"/>
                    <a:pt x="6063" y="6063"/>
                  </a:cubicBezTo>
                  <a:cubicBezTo>
                    <a:pt x="9945" y="2181"/>
                    <a:pt x="15211" y="0"/>
                    <a:pt x="20701" y="0"/>
                  </a:cubicBezTo>
                  <a:close/>
                </a:path>
              </a:pathLst>
            </a:custGeom>
            <a:blipFill>
              <a:blip r:embed="rId5"/>
              <a:stretch>
                <a:fillRect t="-10919" b="-18909"/>
              </a:stretch>
            </a:blipFill>
            <a:ln w="57150" cap="sq">
              <a:solidFill>
                <a:srgbClr val="FFFFFF"/>
              </a:solidFill>
              <a:prstDash val="solid"/>
              <a:miter/>
            </a:ln>
          </p:spPr>
        </p:sp>
      </p:grpSp>
      <p:sp>
        <p:nvSpPr>
          <p:cNvPr id="14" name="TextBox 14"/>
          <p:cNvSpPr txBox="1"/>
          <p:nvPr/>
        </p:nvSpPr>
        <p:spPr>
          <a:xfrm>
            <a:off x="1576758" y="1492213"/>
            <a:ext cx="6881442" cy="994503"/>
          </a:xfrm>
          <a:prstGeom prst="rect">
            <a:avLst/>
          </a:prstGeom>
        </p:spPr>
        <p:txBody>
          <a:bodyPr wrap="square" lIns="0" tIns="0" rIns="0" bIns="0" rtlCol="0" anchor="t">
            <a:spAutoFit/>
          </a:bodyPr>
          <a:lstStyle/>
          <a:p>
            <a:pPr algn="l">
              <a:lnSpc>
                <a:spcPts val="8072"/>
              </a:lnSpc>
            </a:pPr>
            <a:r>
              <a:rPr lang="en-US" sz="5400" b="1" dirty="0">
                <a:solidFill>
                  <a:srgbClr val="FFFFFF"/>
                </a:solidFill>
                <a:latin typeface="Poppins Semi-Bold"/>
                <a:ea typeface="Poppins Semi-Bold"/>
                <a:cs typeface="Poppins Semi-Bold"/>
                <a:sym typeface="Poppins Semi-Bold"/>
              </a:rPr>
              <a:t>INTRODUCTION</a:t>
            </a:r>
          </a:p>
        </p:txBody>
      </p:sp>
      <p:sp>
        <p:nvSpPr>
          <p:cNvPr id="15" name="TextBox 15"/>
          <p:cNvSpPr txBox="1"/>
          <p:nvPr/>
        </p:nvSpPr>
        <p:spPr>
          <a:xfrm>
            <a:off x="10386001" y="2833027"/>
            <a:ext cx="6497269" cy="4620945"/>
          </a:xfrm>
          <a:prstGeom prst="rect">
            <a:avLst/>
          </a:prstGeom>
        </p:spPr>
        <p:txBody>
          <a:bodyPr wrap="square" lIns="0" tIns="0" rIns="0" bIns="0" rtlCol="0" anchor="t">
            <a:spAutoFit/>
          </a:bodyPr>
          <a:lstStyle/>
          <a:p>
            <a:pPr marL="215901" lvl="1">
              <a:lnSpc>
                <a:spcPts val="2440"/>
              </a:lnSpc>
            </a:pPr>
            <a:r>
              <a:rPr lang="en-US" sz="2400" dirty="0">
                <a:solidFill>
                  <a:schemeClr val="bg1"/>
                </a:solidFill>
                <a:latin typeface="+mj-lt"/>
                <a:ea typeface="Inter" panose="02000503000000020004" pitchFamily="2" charset="0"/>
                <a:cs typeface="Poppins Extra-Light" panose="020B0604020202020204" charset="0"/>
              </a:rPr>
              <a:t>This project analyzes an airline dataset to uncover key patterns in passenger demographics, flight performance, and geographic distribution. Through data cleaning, exploration, and visualization, the analysis reveals trends that support data-driven decisions aimed at improving operational efficiency, customer experience, and strategic planning within the aviation industry.</a:t>
            </a:r>
          </a:p>
          <a:p>
            <a:pPr marL="215901" lvl="1">
              <a:lnSpc>
                <a:spcPts val="2440"/>
              </a:lnSpc>
            </a:pPr>
            <a:endParaRPr lang="en-US" sz="2400" dirty="0">
              <a:solidFill>
                <a:schemeClr val="bg1"/>
              </a:solidFill>
              <a:latin typeface="+mj-lt"/>
              <a:ea typeface="Inter" panose="02000503000000020004" pitchFamily="2" charset="0"/>
              <a:cs typeface="Poppins Extra-Light" panose="020B0604020202020204" charset="0"/>
              <a:sym typeface="Poppins Extra-Light"/>
            </a:endParaRPr>
          </a:p>
          <a:p>
            <a:pPr marL="558801" lvl="1" indent="-342900">
              <a:lnSpc>
                <a:spcPts val="2440"/>
              </a:lnSpc>
              <a:buFont typeface="Arial" panose="020B0604020202020204" pitchFamily="34" charset="0"/>
              <a:buChar char="•"/>
            </a:pPr>
            <a:r>
              <a:rPr lang="en-US" sz="2400" b="1" dirty="0">
                <a:solidFill>
                  <a:schemeClr val="bg1"/>
                </a:solidFill>
                <a:latin typeface="+mj-lt"/>
                <a:ea typeface="Inter" panose="02000503000000020004" pitchFamily="2" charset="0"/>
                <a:cs typeface="Poppins Extra-Light" panose="020B0604020202020204" charset="0"/>
                <a:sym typeface="Poppins Extra-Light"/>
              </a:rPr>
              <a:t>GitHub link: </a:t>
            </a:r>
            <a:r>
              <a:rPr lang="en-US" sz="2400" i="1" u="sng" dirty="0">
                <a:solidFill>
                  <a:schemeClr val="bg1"/>
                </a:solidFill>
                <a:latin typeface="+mj-lt"/>
                <a:ea typeface="Inter" panose="02000503000000020004" pitchFamily="2" charset="0"/>
                <a:cs typeface="Poppins Extra-Light" panose="020B0604020202020204" charset="0"/>
                <a:sym typeface="Poppins Extra-Light"/>
                <a:hlinkClick r:id="rId6">
                  <a:extLst>
                    <a:ext uri="{A12FA001-AC4F-418D-AE19-62706E023703}">
                      <ahyp:hlinkClr xmlns:ahyp="http://schemas.microsoft.com/office/drawing/2018/hyperlinkcolor" val="tx"/>
                    </a:ext>
                  </a:extLst>
                </a:hlinkClick>
              </a:rPr>
              <a:t>https://github.com/trangntp37/Airline_Analysis</a:t>
            </a:r>
            <a:endParaRPr lang="en-US" sz="2400" i="1" u="sng" dirty="0">
              <a:solidFill>
                <a:schemeClr val="bg1"/>
              </a:solidFill>
              <a:latin typeface="+mj-lt"/>
              <a:ea typeface="Inter" panose="02000503000000020004" pitchFamily="2" charset="0"/>
              <a:cs typeface="Poppins Extra-Light" panose="020B0604020202020204" charset="0"/>
              <a:sym typeface="Poppins Extra-Light"/>
            </a:endParaRPr>
          </a:p>
          <a:p>
            <a:pPr marL="215901" lvl="1">
              <a:lnSpc>
                <a:spcPts val="2440"/>
              </a:lnSpc>
            </a:pPr>
            <a:endParaRPr lang="en-US" sz="2400" i="1" u="sng" dirty="0">
              <a:solidFill>
                <a:schemeClr val="bg1"/>
              </a:solidFill>
              <a:latin typeface="+mj-lt"/>
              <a:ea typeface="Inter" panose="02000503000000020004" pitchFamily="2" charset="0"/>
              <a:cs typeface="Poppins Extra-Light" panose="020B0604020202020204" charset="0"/>
              <a:sym typeface="Poppins Extra-Light"/>
            </a:endParaRPr>
          </a:p>
          <a:p>
            <a:pPr marL="558801" lvl="1" indent="-342900">
              <a:lnSpc>
                <a:spcPts val="2440"/>
              </a:lnSpc>
              <a:buFont typeface="Arial" panose="020B0604020202020204" pitchFamily="34" charset="0"/>
              <a:buChar char="•"/>
            </a:pPr>
            <a:r>
              <a:rPr lang="en-US" sz="2400" b="1" dirty="0">
                <a:solidFill>
                  <a:schemeClr val="bg1"/>
                </a:solidFill>
                <a:latin typeface="+mj-lt"/>
                <a:ea typeface="Inter" panose="02000503000000020004" pitchFamily="2" charset="0"/>
                <a:cs typeface="Poppins Extra-Light" panose="020B0604020202020204" charset="0"/>
                <a:sym typeface="Poppins Extra-Light"/>
              </a:rPr>
              <a:t>Dataset source:  </a:t>
            </a:r>
            <a:r>
              <a:rPr lang="en-US" sz="2400" i="1" u="sng" dirty="0">
                <a:solidFill>
                  <a:schemeClr val="bg1"/>
                </a:solidFill>
                <a:latin typeface="+mj-lt"/>
                <a:ea typeface="Inter" panose="02000503000000020004" pitchFamily="2" charset="0"/>
                <a:cs typeface="Poppins Extra-Light" panose="020B0604020202020204" charset="0"/>
                <a:sym typeface="Poppins Extra-Light"/>
                <a:hlinkClick r:id="rId7">
                  <a:extLst>
                    <a:ext uri="{A12FA001-AC4F-418D-AE19-62706E023703}">
                      <ahyp:hlinkClr xmlns:ahyp="http://schemas.microsoft.com/office/drawing/2018/hyperlinkcolor" val="tx"/>
                    </a:ext>
                  </a:extLst>
                </a:hlinkClick>
              </a:rPr>
              <a:t>https://www.kaggle.com/datasets/iamsouravbanerjee/airline-dataset/data</a:t>
            </a:r>
            <a:endParaRPr lang="en-US" sz="2400" i="1" u="sng" dirty="0">
              <a:solidFill>
                <a:schemeClr val="bg1"/>
              </a:solidFill>
              <a:latin typeface="+mj-lt"/>
              <a:ea typeface="Inter" panose="02000503000000020004" pitchFamily="2" charset="0"/>
              <a:cs typeface="Poppins Extra-Light" panose="020B0604020202020204" charset="0"/>
              <a:sym typeface="Poppins Extra-Light"/>
            </a:endParaRPr>
          </a:p>
        </p:txBody>
      </p:sp>
      <p:cxnSp>
        <p:nvCxnSpPr>
          <p:cNvPr id="18" name="Straight Connector 17">
            <a:extLst>
              <a:ext uri="{FF2B5EF4-FFF2-40B4-BE49-F238E27FC236}">
                <a16:creationId xmlns:a16="http://schemas.microsoft.com/office/drawing/2014/main" id="{F7550212-C8FB-4075-864D-66C3E00D6996}"/>
              </a:ext>
            </a:extLst>
          </p:cNvPr>
          <p:cNvCxnSpPr>
            <a:cxnSpLocks/>
          </p:cNvCxnSpPr>
          <p:nvPr/>
        </p:nvCxnSpPr>
        <p:spPr>
          <a:xfrm>
            <a:off x="1576758" y="2504439"/>
            <a:ext cx="573844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536103-C174-44D5-AF5E-CA1E574FD0EB}"/>
              </a:ext>
            </a:extLst>
          </p:cNvPr>
          <p:cNvCxnSpPr>
            <a:cxnSpLocks/>
          </p:cNvCxnSpPr>
          <p:nvPr/>
        </p:nvCxnSpPr>
        <p:spPr>
          <a:xfrm>
            <a:off x="13106400" y="9486900"/>
            <a:ext cx="548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0937" t="-19492" b="-7469"/>
            </a:stretch>
          </a:blipFill>
        </p:spPr>
      </p:sp>
      <p:sp>
        <p:nvSpPr>
          <p:cNvPr id="14" name="TextBox 14"/>
          <p:cNvSpPr txBox="1"/>
          <p:nvPr/>
        </p:nvSpPr>
        <p:spPr>
          <a:xfrm>
            <a:off x="1576758" y="1492213"/>
            <a:ext cx="7567242" cy="994503"/>
          </a:xfrm>
          <a:prstGeom prst="rect">
            <a:avLst/>
          </a:prstGeom>
        </p:spPr>
        <p:txBody>
          <a:bodyPr wrap="square" lIns="0" tIns="0" rIns="0" bIns="0" rtlCol="0" anchor="t">
            <a:spAutoFit/>
          </a:bodyPr>
          <a:lstStyle/>
          <a:p>
            <a:pPr algn="l">
              <a:lnSpc>
                <a:spcPts val="8072"/>
              </a:lnSpc>
            </a:pPr>
            <a:r>
              <a:rPr lang="en-US" sz="6000" b="1" dirty="0">
                <a:solidFill>
                  <a:srgbClr val="FFFFFF"/>
                </a:solidFill>
                <a:latin typeface="Poppins Semi-Bold"/>
                <a:ea typeface="Poppins Semi-Bold"/>
                <a:cs typeface="Poppins Semi-Bold"/>
                <a:sym typeface="Poppins Semi-Bold"/>
              </a:rPr>
              <a:t>TABLE OF CONTENT</a:t>
            </a:r>
          </a:p>
        </p:txBody>
      </p:sp>
      <p:cxnSp>
        <p:nvCxnSpPr>
          <p:cNvPr id="18" name="Straight Connector 17">
            <a:extLst>
              <a:ext uri="{FF2B5EF4-FFF2-40B4-BE49-F238E27FC236}">
                <a16:creationId xmlns:a16="http://schemas.microsoft.com/office/drawing/2014/main" id="{F7550212-C8FB-4075-864D-66C3E00D6996}"/>
              </a:ext>
            </a:extLst>
          </p:cNvPr>
          <p:cNvCxnSpPr>
            <a:cxnSpLocks/>
          </p:cNvCxnSpPr>
          <p:nvPr/>
        </p:nvCxnSpPr>
        <p:spPr>
          <a:xfrm>
            <a:off x="1576758" y="2504439"/>
            <a:ext cx="711004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536103-C174-44D5-AF5E-CA1E574FD0EB}"/>
              </a:ext>
            </a:extLst>
          </p:cNvPr>
          <p:cNvCxnSpPr>
            <a:cxnSpLocks/>
          </p:cNvCxnSpPr>
          <p:nvPr/>
        </p:nvCxnSpPr>
        <p:spPr>
          <a:xfrm>
            <a:off x="13106400" y="9486900"/>
            <a:ext cx="548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Group 6">
            <a:extLst>
              <a:ext uri="{FF2B5EF4-FFF2-40B4-BE49-F238E27FC236}">
                <a16:creationId xmlns:a16="http://schemas.microsoft.com/office/drawing/2014/main" id="{F3130919-E3D2-446D-9F2F-03755ED289BE}"/>
              </a:ext>
            </a:extLst>
          </p:cNvPr>
          <p:cNvGrpSpPr/>
          <p:nvPr/>
        </p:nvGrpSpPr>
        <p:grpSpPr>
          <a:xfrm>
            <a:off x="1981200" y="3896453"/>
            <a:ext cx="6705600" cy="786556"/>
            <a:chOff x="0" y="0"/>
            <a:chExt cx="1535168" cy="207159"/>
          </a:xfrm>
        </p:grpSpPr>
        <p:sp>
          <p:nvSpPr>
            <p:cNvPr id="16" name="Freeform 7">
              <a:extLst>
                <a:ext uri="{FF2B5EF4-FFF2-40B4-BE49-F238E27FC236}">
                  <a16:creationId xmlns:a16="http://schemas.microsoft.com/office/drawing/2014/main" id="{773BAECE-8D48-4940-97BE-821491DDCB3A}"/>
                </a:ext>
              </a:extLst>
            </p:cNvPr>
            <p:cNvSpPr/>
            <p:nvPr/>
          </p:nvSpPr>
          <p:spPr>
            <a:xfrm>
              <a:off x="0" y="0"/>
              <a:ext cx="1535168" cy="207159"/>
            </a:xfrm>
            <a:custGeom>
              <a:avLst/>
              <a:gdLst/>
              <a:ahLst/>
              <a:cxnLst/>
              <a:rect l="l" t="t" r="r" b="b"/>
              <a:pathLst>
                <a:path w="1535168" h="207159">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id="17" name="TextBox 8">
              <a:extLst>
                <a:ext uri="{FF2B5EF4-FFF2-40B4-BE49-F238E27FC236}">
                  <a16:creationId xmlns:a16="http://schemas.microsoft.com/office/drawing/2014/main" id="{26DB7B74-16F3-4168-99EB-BAC7BA841E81}"/>
                </a:ext>
              </a:extLst>
            </p:cNvPr>
            <p:cNvSpPr txBox="1"/>
            <p:nvPr/>
          </p:nvSpPr>
          <p:spPr>
            <a:xfrm>
              <a:off x="0" y="-57150"/>
              <a:ext cx="1535168" cy="264309"/>
            </a:xfrm>
            <a:prstGeom prst="rect">
              <a:avLst/>
            </a:prstGeom>
          </p:spPr>
          <p:txBody>
            <a:bodyPr lIns="50800" tIns="50800" rIns="50800" bIns="50800" rtlCol="0" anchor="ctr"/>
            <a:lstStyle/>
            <a:p>
              <a:pPr algn="ctr">
                <a:lnSpc>
                  <a:spcPts val="2940"/>
                </a:lnSpc>
              </a:pPr>
              <a:endParaRPr/>
            </a:p>
          </p:txBody>
        </p:sp>
      </p:grpSp>
      <p:grpSp>
        <p:nvGrpSpPr>
          <p:cNvPr id="19" name="Group 9">
            <a:extLst>
              <a:ext uri="{FF2B5EF4-FFF2-40B4-BE49-F238E27FC236}">
                <a16:creationId xmlns:a16="http://schemas.microsoft.com/office/drawing/2014/main" id="{6805A419-932E-4F32-913D-7FBE21247AA2}"/>
              </a:ext>
            </a:extLst>
          </p:cNvPr>
          <p:cNvGrpSpPr/>
          <p:nvPr/>
        </p:nvGrpSpPr>
        <p:grpSpPr>
          <a:xfrm>
            <a:off x="1981200" y="4756096"/>
            <a:ext cx="6705600" cy="786556"/>
            <a:chOff x="0" y="0"/>
            <a:chExt cx="1535168" cy="207159"/>
          </a:xfrm>
        </p:grpSpPr>
        <p:sp>
          <p:nvSpPr>
            <p:cNvPr id="21" name="Freeform 10">
              <a:extLst>
                <a:ext uri="{FF2B5EF4-FFF2-40B4-BE49-F238E27FC236}">
                  <a16:creationId xmlns:a16="http://schemas.microsoft.com/office/drawing/2014/main" id="{718CB6BD-9EFE-49B2-A48F-224284A74DA1}"/>
                </a:ext>
              </a:extLst>
            </p:cNvPr>
            <p:cNvSpPr/>
            <p:nvPr/>
          </p:nvSpPr>
          <p:spPr>
            <a:xfrm>
              <a:off x="0" y="0"/>
              <a:ext cx="1535168" cy="207159"/>
            </a:xfrm>
            <a:custGeom>
              <a:avLst/>
              <a:gdLst/>
              <a:ahLst/>
              <a:cxnLst/>
              <a:rect l="l" t="t" r="r" b="b"/>
              <a:pathLst>
                <a:path w="1535168" h="207159">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id="22" name="TextBox 11">
              <a:extLst>
                <a:ext uri="{FF2B5EF4-FFF2-40B4-BE49-F238E27FC236}">
                  <a16:creationId xmlns:a16="http://schemas.microsoft.com/office/drawing/2014/main" id="{6F667CA0-5AD6-4AF4-A2C8-15D373A4658F}"/>
                </a:ext>
              </a:extLst>
            </p:cNvPr>
            <p:cNvSpPr txBox="1"/>
            <p:nvPr/>
          </p:nvSpPr>
          <p:spPr>
            <a:xfrm>
              <a:off x="0" y="-57150"/>
              <a:ext cx="1535168" cy="264309"/>
            </a:xfrm>
            <a:prstGeom prst="rect">
              <a:avLst/>
            </a:prstGeom>
          </p:spPr>
          <p:txBody>
            <a:bodyPr lIns="50800" tIns="50800" rIns="50800" bIns="50800" rtlCol="0" anchor="ctr"/>
            <a:lstStyle/>
            <a:p>
              <a:pPr algn="ctr">
                <a:lnSpc>
                  <a:spcPts val="2940"/>
                </a:lnSpc>
              </a:pPr>
              <a:endParaRPr/>
            </a:p>
          </p:txBody>
        </p:sp>
      </p:grpSp>
      <p:grpSp>
        <p:nvGrpSpPr>
          <p:cNvPr id="23" name="Group 12">
            <a:extLst>
              <a:ext uri="{FF2B5EF4-FFF2-40B4-BE49-F238E27FC236}">
                <a16:creationId xmlns:a16="http://schemas.microsoft.com/office/drawing/2014/main" id="{331A50C5-1534-4936-825F-92CA37F88F54}"/>
              </a:ext>
            </a:extLst>
          </p:cNvPr>
          <p:cNvGrpSpPr/>
          <p:nvPr/>
        </p:nvGrpSpPr>
        <p:grpSpPr>
          <a:xfrm>
            <a:off x="1981200" y="5618852"/>
            <a:ext cx="6705600" cy="786556"/>
            <a:chOff x="0" y="0"/>
            <a:chExt cx="1535168" cy="207159"/>
          </a:xfrm>
        </p:grpSpPr>
        <p:sp>
          <p:nvSpPr>
            <p:cNvPr id="24" name="Freeform 13">
              <a:extLst>
                <a:ext uri="{FF2B5EF4-FFF2-40B4-BE49-F238E27FC236}">
                  <a16:creationId xmlns:a16="http://schemas.microsoft.com/office/drawing/2014/main" id="{E6BD17D9-4C12-4E63-AF5D-275AB8B29BA2}"/>
                </a:ext>
              </a:extLst>
            </p:cNvPr>
            <p:cNvSpPr/>
            <p:nvPr/>
          </p:nvSpPr>
          <p:spPr>
            <a:xfrm>
              <a:off x="0" y="0"/>
              <a:ext cx="1535168" cy="207159"/>
            </a:xfrm>
            <a:custGeom>
              <a:avLst/>
              <a:gdLst/>
              <a:ahLst/>
              <a:cxnLst/>
              <a:rect l="l" t="t" r="r" b="b"/>
              <a:pathLst>
                <a:path w="1535168" h="207159">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id="25" name="TextBox 14">
              <a:extLst>
                <a:ext uri="{FF2B5EF4-FFF2-40B4-BE49-F238E27FC236}">
                  <a16:creationId xmlns:a16="http://schemas.microsoft.com/office/drawing/2014/main" id="{7D115498-63BD-4740-9B79-4E58425D234B}"/>
                </a:ext>
              </a:extLst>
            </p:cNvPr>
            <p:cNvSpPr txBox="1"/>
            <p:nvPr/>
          </p:nvSpPr>
          <p:spPr>
            <a:xfrm>
              <a:off x="0" y="-57150"/>
              <a:ext cx="1535168" cy="264309"/>
            </a:xfrm>
            <a:prstGeom prst="rect">
              <a:avLst/>
            </a:prstGeom>
          </p:spPr>
          <p:txBody>
            <a:bodyPr lIns="50800" tIns="50800" rIns="50800" bIns="50800" rtlCol="0" anchor="ctr"/>
            <a:lstStyle/>
            <a:p>
              <a:pPr algn="ctr">
                <a:lnSpc>
                  <a:spcPts val="2940"/>
                </a:lnSpc>
              </a:pPr>
              <a:endParaRPr/>
            </a:p>
          </p:txBody>
        </p:sp>
      </p:grpSp>
      <p:sp>
        <p:nvSpPr>
          <p:cNvPr id="26" name="TextBox 20">
            <a:hlinkClick r:id="rId4" action="ppaction://hlinksldjump"/>
            <a:extLst>
              <a:ext uri="{FF2B5EF4-FFF2-40B4-BE49-F238E27FC236}">
                <a16:creationId xmlns:a16="http://schemas.microsoft.com/office/drawing/2014/main" id="{3C7809C5-9BF9-48D4-A2A1-BD4AACDF6646}"/>
              </a:ext>
            </a:extLst>
          </p:cNvPr>
          <p:cNvSpPr txBox="1"/>
          <p:nvPr/>
        </p:nvSpPr>
        <p:spPr>
          <a:xfrm>
            <a:off x="2121320" y="4060210"/>
            <a:ext cx="4315210" cy="398780"/>
          </a:xfrm>
          <a:prstGeom prst="rect">
            <a:avLst/>
          </a:prstGeom>
        </p:spPr>
        <p:txBody>
          <a:bodyPr lIns="0" tIns="0" rIns="0" bIns="0" rtlCol="0" anchor="t">
            <a:spAutoFit/>
          </a:bodyPr>
          <a:lstStyle/>
          <a:p>
            <a:pPr marL="248286" lvl="1" algn="l">
              <a:lnSpc>
                <a:spcPts val="3220"/>
              </a:lnSpc>
            </a:pPr>
            <a:r>
              <a:rPr lang="en-US" sz="2300" dirty="0">
                <a:solidFill>
                  <a:srgbClr val="FFFFFF"/>
                </a:solidFill>
                <a:latin typeface="Poppins"/>
                <a:ea typeface="Poppins"/>
                <a:cs typeface="Poppins"/>
                <a:sym typeface="Poppins"/>
              </a:rPr>
              <a:t>1. PROJECT OVERVIEW</a:t>
            </a:r>
          </a:p>
        </p:txBody>
      </p:sp>
      <p:sp>
        <p:nvSpPr>
          <p:cNvPr id="27" name="TextBox 22">
            <a:hlinkClick r:id="rId5" action="ppaction://hlinksldjump"/>
            <a:extLst>
              <a:ext uri="{FF2B5EF4-FFF2-40B4-BE49-F238E27FC236}">
                <a16:creationId xmlns:a16="http://schemas.microsoft.com/office/drawing/2014/main" id="{155E3CD9-90BE-49A2-BC1F-AC94E23C963F}"/>
              </a:ext>
            </a:extLst>
          </p:cNvPr>
          <p:cNvSpPr txBox="1"/>
          <p:nvPr/>
        </p:nvSpPr>
        <p:spPr>
          <a:xfrm>
            <a:off x="2121320" y="4919852"/>
            <a:ext cx="6413080" cy="390363"/>
          </a:xfrm>
          <a:prstGeom prst="rect">
            <a:avLst/>
          </a:prstGeom>
        </p:spPr>
        <p:txBody>
          <a:bodyPr wrap="square" lIns="0" tIns="0" rIns="0" bIns="0" rtlCol="0" anchor="t">
            <a:spAutoFit/>
          </a:bodyPr>
          <a:lstStyle/>
          <a:p>
            <a:pPr marL="248286" lvl="1" algn="l">
              <a:lnSpc>
                <a:spcPts val="3220"/>
              </a:lnSpc>
            </a:pPr>
            <a:r>
              <a:rPr lang="en-US" sz="2300" dirty="0">
                <a:solidFill>
                  <a:srgbClr val="FFFFFF"/>
                </a:solidFill>
                <a:latin typeface="Poppins"/>
                <a:ea typeface="Poppins"/>
                <a:cs typeface="Poppins"/>
                <a:sym typeface="Poppins"/>
              </a:rPr>
              <a:t>2. DATASET OVERVIEW</a:t>
            </a:r>
          </a:p>
        </p:txBody>
      </p:sp>
      <p:sp>
        <p:nvSpPr>
          <p:cNvPr id="28" name="TextBox 23">
            <a:hlinkClick r:id="rId6" action="ppaction://hlinksldjump"/>
            <a:extLst>
              <a:ext uri="{FF2B5EF4-FFF2-40B4-BE49-F238E27FC236}">
                <a16:creationId xmlns:a16="http://schemas.microsoft.com/office/drawing/2014/main" id="{16F587D6-A94E-4EC7-87E3-227E3A9CB5C4}"/>
              </a:ext>
            </a:extLst>
          </p:cNvPr>
          <p:cNvSpPr txBox="1"/>
          <p:nvPr/>
        </p:nvSpPr>
        <p:spPr>
          <a:xfrm>
            <a:off x="2121320" y="5782608"/>
            <a:ext cx="5879680" cy="390363"/>
          </a:xfrm>
          <a:prstGeom prst="rect">
            <a:avLst/>
          </a:prstGeom>
        </p:spPr>
        <p:txBody>
          <a:bodyPr wrap="square" lIns="0" tIns="0" rIns="0" bIns="0" rtlCol="0" anchor="t">
            <a:spAutoFit/>
          </a:bodyPr>
          <a:lstStyle/>
          <a:p>
            <a:pPr marL="248286" lvl="1" algn="l">
              <a:lnSpc>
                <a:spcPts val="3220"/>
              </a:lnSpc>
            </a:pPr>
            <a:r>
              <a:rPr lang="en-US" sz="2300" dirty="0">
                <a:solidFill>
                  <a:srgbClr val="FFFFFF"/>
                </a:solidFill>
                <a:latin typeface="Poppins"/>
                <a:ea typeface="Poppins"/>
                <a:cs typeface="Poppins"/>
                <a:sym typeface="Poppins"/>
              </a:rPr>
              <a:t>3. DATA PREPARATION &amp; CLEANING </a:t>
            </a:r>
          </a:p>
        </p:txBody>
      </p:sp>
      <p:grpSp>
        <p:nvGrpSpPr>
          <p:cNvPr id="29" name="Group 12">
            <a:extLst>
              <a:ext uri="{FF2B5EF4-FFF2-40B4-BE49-F238E27FC236}">
                <a16:creationId xmlns:a16="http://schemas.microsoft.com/office/drawing/2014/main" id="{6D148690-3B1A-42E7-A7F8-7AAE65E2D314}"/>
              </a:ext>
            </a:extLst>
          </p:cNvPr>
          <p:cNvGrpSpPr/>
          <p:nvPr/>
        </p:nvGrpSpPr>
        <p:grpSpPr>
          <a:xfrm>
            <a:off x="1987826" y="6481608"/>
            <a:ext cx="6705600" cy="786556"/>
            <a:chOff x="0" y="0"/>
            <a:chExt cx="1535168" cy="207159"/>
          </a:xfrm>
        </p:grpSpPr>
        <p:sp>
          <p:nvSpPr>
            <p:cNvPr id="30" name="Freeform 13">
              <a:extLst>
                <a:ext uri="{FF2B5EF4-FFF2-40B4-BE49-F238E27FC236}">
                  <a16:creationId xmlns:a16="http://schemas.microsoft.com/office/drawing/2014/main" id="{AE0F4B4D-74D6-4EA7-94AC-B7DEF5EB46C5}"/>
                </a:ext>
              </a:extLst>
            </p:cNvPr>
            <p:cNvSpPr/>
            <p:nvPr/>
          </p:nvSpPr>
          <p:spPr>
            <a:xfrm>
              <a:off x="0" y="0"/>
              <a:ext cx="1535168" cy="207159"/>
            </a:xfrm>
            <a:custGeom>
              <a:avLst/>
              <a:gdLst/>
              <a:ahLst/>
              <a:cxnLst/>
              <a:rect l="l" t="t" r="r" b="b"/>
              <a:pathLst>
                <a:path w="1535168" h="207159">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id="31" name="TextBox 14">
              <a:extLst>
                <a:ext uri="{FF2B5EF4-FFF2-40B4-BE49-F238E27FC236}">
                  <a16:creationId xmlns:a16="http://schemas.microsoft.com/office/drawing/2014/main" id="{32C01FC2-7533-436A-B6BC-F3FCC1BC2115}"/>
                </a:ext>
              </a:extLst>
            </p:cNvPr>
            <p:cNvSpPr txBox="1"/>
            <p:nvPr/>
          </p:nvSpPr>
          <p:spPr>
            <a:xfrm>
              <a:off x="0" y="-57150"/>
              <a:ext cx="1535168" cy="264309"/>
            </a:xfrm>
            <a:prstGeom prst="rect">
              <a:avLst/>
            </a:prstGeom>
          </p:spPr>
          <p:txBody>
            <a:bodyPr lIns="50800" tIns="50800" rIns="50800" bIns="50800" rtlCol="0" anchor="ctr"/>
            <a:lstStyle/>
            <a:p>
              <a:pPr algn="ctr">
                <a:lnSpc>
                  <a:spcPts val="2940"/>
                </a:lnSpc>
              </a:pPr>
              <a:endParaRPr/>
            </a:p>
          </p:txBody>
        </p:sp>
      </p:grpSp>
      <p:sp>
        <p:nvSpPr>
          <p:cNvPr id="32" name="TextBox 23">
            <a:hlinkClick r:id="rId7" action="ppaction://hlinksldjump"/>
            <a:extLst>
              <a:ext uri="{FF2B5EF4-FFF2-40B4-BE49-F238E27FC236}">
                <a16:creationId xmlns:a16="http://schemas.microsoft.com/office/drawing/2014/main" id="{90BAC235-148D-42D1-9CAE-98875A50EE55}"/>
              </a:ext>
            </a:extLst>
          </p:cNvPr>
          <p:cNvSpPr txBox="1"/>
          <p:nvPr/>
        </p:nvSpPr>
        <p:spPr>
          <a:xfrm>
            <a:off x="2159979" y="6660810"/>
            <a:ext cx="5879680" cy="390363"/>
          </a:xfrm>
          <a:prstGeom prst="rect">
            <a:avLst/>
          </a:prstGeom>
        </p:spPr>
        <p:txBody>
          <a:bodyPr wrap="square" lIns="0" tIns="0" rIns="0" bIns="0" rtlCol="0" anchor="t">
            <a:spAutoFit/>
          </a:bodyPr>
          <a:lstStyle/>
          <a:p>
            <a:pPr marL="248286" lvl="1" algn="l">
              <a:lnSpc>
                <a:spcPts val="3220"/>
              </a:lnSpc>
            </a:pPr>
            <a:r>
              <a:rPr lang="en-US" sz="2300" dirty="0">
                <a:solidFill>
                  <a:srgbClr val="FFFFFF"/>
                </a:solidFill>
                <a:latin typeface="Poppins"/>
                <a:ea typeface="Poppins"/>
                <a:cs typeface="Poppins"/>
                <a:sym typeface="Poppins"/>
              </a:rPr>
              <a:t>4. EXPLORATION DATA ANALYSIS (EDA)</a:t>
            </a:r>
          </a:p>
        </p:txBody>
      </p:sp>
      <p:sp>
        <p:nvSpPr>
          <p:cNvPr id="35" name="TextBox 14">
            <a:extLst>
              <a:ext uri="{FF2B5EF4-FFF2-40B4-BE49-F238E27FC236}">
                <a16:creationId xmlns:a16="http://schemas.microsoft.com/office/drawing/2014/main" id="{EF6AB00E-CB41-4030-93B4-00BE9E69E719}"/>
              </a:ext>
            </a:extLst>
          </p:cNvPr>
          <p:cNvSpPr txBox="1"/>
          <p:nvPr/>
        </p:nvSpPr>
        <p:spPr>
          <a:xfrm>
            <a:off x="10108346" y="5586089"/>
            <a:ext cx="6705600" cy="1610078"/>
          </a:xfrm>
          <a:prstGeom prst="rect">
            <a:avLst/>
          </a:prstGeom>
        </p:spPr>
        <p:txBody>
          <a:bodyPr lIns="50800" tIns="50800" rIns="50800" bIns="50800" rtlCol="0" anchor="ctr"/>
          <a:lstStyle/>
          <a:p>
            <a:pPr algn="ctr">
              <a:lnSpc>
                <a:spcPts val="2940"/>
              </a:lnSpc>
            </a:pPr>
            <a:endParaRPr/>
          </a:p>
        </p:txBody>
      </p:sp>
      <p:grpSp>
        <p:nvGrpSpPr>
          <p:cNvPr id="63" name="Group 12">
            <a:extLst>
              <a:ext uri="{FF2B5EF4-FFF2-40B4-BE49-F238E27FC236}">
                <a16:creationId xmlns:a16="http://schemas.microsoft.com/office/drawing/2014/main" id="{96C9AEB1-7025-4FB3-A007-CBDEC141D5A0}"/>
              </a:ext>
            </a:extLst>
          </p:cNvPr>
          <p:cNvGrpSpPr/>
          <p:nvPr/>
        </p:nvGrpSpPr>
        <p:grpSpPr>
          <a:xfrm>
            <a:off x="9929442" y="4728201"/>
            <a:ext cx="6705600" cy="786556"/>
            <a:chOff x="0" y="0"/>
            <a:chExt cx="1535168" cy="207159"/>
          </a:xfrm>
        </p:grpSpPr>
        <p:sp>
          <p:nvSpPr>
            <p:cNvPr id="64" name="Freeform 13">
              <a:extLst>
                <a:ext uri="{FF2B5EF4-FFF2-40B4-BE49-F238E27FC236}">
                  <a16:creationId xmlns:a16="http://schemas.microsoft.com/office/drawing/2014/main" id="{BCC20068-0AAA-4999-994B-710B9E46ACEA}"/>
                </a:ext>
              </a:extLst>
            </p:cNvPr>
            <p:cNvSpPr/>
            <p:nvPr/>
          </p:nvSpPr>
          <p:spPr>
            <a:xfrm>
              <a:off x="0" y="0"/>
              <a:ext cx="1535168" cy="207159"/>
            </a:xfrm>
            <a:custGeom>
              <a:avLst/>
              <a:gdLst/>
              <a:ahLst/>
              <a:cxnLst/>
              <a:rect l="l" t="t" r="r" b="b"/>
              <a:pathLst>
                <a:path w="1535168" h="207159">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id="65" name="TextBox 14">
              <a:extLst>
                <a:ext uri="{FF2B5EF4-FFF2-40B4-BE49-F238E27FC236}">
                  <a16:creationId xmlns:a16="http://schemas.microsoft.com/office/drawing/2014/main" id="{AB40703B-A2A0-4871-A3D6-B4222BC29FB6}"/>
                </a:ext>
              </a:extLst>
            </p:cNvPr>
            <p:cNvSpPr txBox="1"/>
            <p:nvPr/>
          </p:nvSpPr>
          <p:spPr>
            <a:xfrm>
              <a:off x="0" y="-57150"/>
              <a:ext cx="1535168" cy="264309"/>
            </a:xfrm>
            <a:prstGeom prst="rect">
              <a:avLst/>
            </a:prstGeom>
          </p:spPr>
          <p:txBody>
            <a:bodyPr lIns="50800" tIns="50800" rIns="50800" bIns="50800" rtlCol="0" anchor="ctr"/>
            <a:lstStyle/>
            <a:p>
              <a:pPr algn="ctr">
                <a:lnSpc>
                  <a:spcPts val="2940"/>
                </a:lnSpc>
              </a:pPr>
              <a:endParaRPr/>
            </a:p>
          </p:txBody>
        </p:sp>
      </p:grpSp>
      <p:sp>
        <p:nvSpPr>
          <p:cNvPr id="68" name="TextBox 23">
            <a:hlinkClick r:id="rId8" action="ppaction://hlinksldjump"/>
            <a:extLst>
              <a:ext uri="{FF2B5EF4-FFF2-40B4-BE49-F238E27FC236}">
                <a16:creationId xmlns:a16="http://schemas.microsoft.com/office/drawing/2014/main" id="{94A41D75-7ADA-4DBA-9478-6138506447F2}"/>
              </a:ext>
            </a:extLst>
          </p:cNvPr>
          <p:cNvSpPr txBox="1"/>
          <p:nvPr/>
        </p:nvSpPr>
        <p:spPr>
          <a:xfrm>
            <a:off x="10069562" y="4891957"/>
            <a:ext cx="5879680" cy="390363"/>
          </a:xfrm>
          <a:prstGeom prst="rect">
            <a:avLst/>
          </a:prstGeom>
        </p:spPr>
        <p:txBody>
          <a:bodyPr wrap="square" lIns="0" tIns="0" rIns="0" bIns="0" rtlCol="0" anchor="t">
            <a:spAutoFit/>
          </a:bodyPr>
          <a:lstStyle/>
          <a:p>
            <a:pPr marL="248286" lvl="1" algn="l">
              <a:lnSpc>
                <a:spcPts val="3220"/>
              </a:lnSpc>
            </a:pPr>
            <a:r>
              <a:rPr lang="en-US" sz="2300" dirty="0">
                <a:solidFill>
                  <a:srgbClr val="FFFFFF"/>
                </a:solidFill>
                <a:latin typeface="Poppins"/>
                <a:ea typeface="Poppins"/>
                <a:cs typeface="Poppins"/>
                <a:sym typeface="Poppins"/>
              </a:rPr>
              <a:t>5. DASHBOARD OVERVIEW (POWER BI)</a:t>
            </a:r>
          </a:p>
        </p:txBody>
      </p:sp>
      <p:grpSp>
        <p:nvGrpSpPr>
          <p:cNvPr id="69" name="Group 12">
            <a:extLst>
              <a:ext uri="{FF2B5EF4-FFF2-40B4-BE49-F238E27FC236}">
                <a16:creationId xmlns:a16="http://schemas.microsoft.com/office/drawing/2014/main" id="{5E163460-FE7F-4B4A-A1F4-08875A9EC624}"/>
              </a:ext>
            </a:extLst>
          </p:cNvPr>
          <p:cNvGrpSpPr/>
          <p:nvPr/>
        </p:nvGrpSpPr>
        <p:grpSpPr>
          <a:xfrm>
            <a:off x="9936068" y="5590957"/>
            <a:ext cx="6705600" cy="786556"/>
            <a:chOff x="0" y="0"/>
            <a:chExt cx="1535168" cy="207159"/>
          </a:xfrm>
        </p:grpSpPr>
        <p:sp>
          <p:nvSpPr>
            <p:cNvPr id="70" name="Freeform 13">
              <a:extLst>
                <a:ext uri="{FF2B5EF4-FFF2-40B4-BE49-F238E27FC236}">
                  <a16:creationId xmlns:a16="http://schemas.microsoft.com/office/drawing/2014/main" id="{A15ED317-DA80-4129-B0D1-E1A71327B2E6}"/>
                </a:ext>
              </a:extLst>
            </p:cNvPr>
            <p:cNvSpPr/>
            <p:nvPr/>
          </p:nvSpPr>
          <p:spPr>
            <a:xfrm>
              <a:off x="0" y="0"/>
              <a:ext cx="1535168" cy="207159"/>
            </a:xfrm>
            <a:custGeom>
              <a:avLst/>
              <a:gdLst/>
              <a:ahLst/>
              <a:cxnLst/>
              <a:rect l="l" t="t" r="r" b="b"/>
              <a:pathLst>
                <a:path w="1535168" h="207159">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id="71" name="TextBox 14">
              <a:extLst>
                <a:ext uri="{FF2B5EF4-FFF2-40B4-BE49-F238E27FC236}">
                  <a16:creationId xmlns:a16="http://schemas.microsoft.com/office/drawing/2014/main" id="{23B9CB82-9253-4956-9D6F-1F77691B609B}"/>
                </a:ext>
              </a:extLst>
            </p:cNvPr>
            <p:cNvSpPr txBox="1"/>
            <p:nvPr/>
          </p:nvSpPr>
          <p:spPr>
            <a:xfrm>
              <a:off x="0" y="-57150"/>
              <a:ext cx="1535168" cy="264309"/>
            </a:xfrm>
            <a:prstGeom prst="rect">
              <a:avLst/>
            </a:prstGeom>
          </p:spPr>
          <p:txBody>
            <a:bodyPr lIns="50800" tIns="50800" rIns="50800" bIns="50800" rtlCol="0" anchor="ctr"/>
            <a:lstStyle/>
            <a:p>
              <a:pPr algn="ctr">
                <a:lnSpc>
                  <a:spcPts val="2940"/>
                </a:lnSpc>
              </a:pPr>
              <a:endParaRPr/>
            </a:p>
          </p:txBody>
        </p:sp>
      </p:grpSp>
      <p:sp>
        <p:nvSpPr>
          <p:cNvPr id="72" name="TextBox 23">
            <a:hlinkClick r:id="rId9" action="ppaction://hlinksldjump"/>
            <a:extLst>
              <a:ext uri="{FF2B5EF4-FFF2-40B4-BE49-F238E27FC236}">
                <a16:creationId xmlns:a16="http://schemas.microsoft.com/office/drawing/2014/main" id="{B3C0F30C-B772-493A-B903-0A343EF1A984}"/>
              </a:ext>
            </a:extLst>
          </p:cNvPr>
          <p:cNvSpPr txBox="1"/>
          <p:nvPr/>
        </p:nvSpPr>
        <p:spPr>
          <a:xfrm>
            <a:off x="10108221" y="5770159"/>
            <a:ext cx="5879680" cy="390363"/>
          </a:xfrm>
          <a:prstGeom prst="rect">
            <a:avLst/>
          </a:prstGeom>
        </p:spPr>
        <p:txBody>
          <a:bodyPr wrap="square" lIns="0" tIns="0" rIns="0" bIns="0" rtlCol="0" anchor="t">
            <a:spAutoFit/>
          </a:bodyPr>
          <a:lstStyle/>
          <a:p>
            <a:pPr marL="248286" lvl="1" algn="l">
              <a:lnSpc>
                <a:spcPts val="3220"/>
              </a:lnSpc>
            </a:pPr>
            <a:r>
              <a:rPr lang="en-US" sz="2300" dirty="0">
                <a:solidFill>
                  <a:srgbClr val="FFFFFF"/>
                </a:solidFill>
                <a:latin typeface="Poppins"/>
                <a:ea typeface="Poppins"/>
                <a:cs typeface="Poppins"/>
                <a:sym typeface="Poppins"/>
              </a:rPr>
              <a:t>6. KEY INSIGHTS &amp; FINDINGS</a:t>
            </a:r>
          </a:p>
        </p:txBody>
      </p:sp>
      <p:grpSp>
        <p:nvGrpSpPr>
          <p:cNvPr id="73" name="Group 12">
            <a:extLst>
              <a:ext uri="{FF2B5EF4-FFF2-40B4-BE49-F238E27FC236}">
                <a16:creationId xmlns:a16="http://schemas.microsoft.com/office/drawing/2014/main" id="{7F85F8C6-1680-419F-AB5D-BA00A74BB068}"/>
              </a:ext>
            </a:extLst>
          </p:cNvPr>
          <p:cNvGrpSpPr/>
          <p:nvPr/>
        </p:nvGrpSpPr>
        <p:grpSpPr>
          <a:xfrm>
            <a:off x="9929442" y="6481608"/>
            <a:ext cx="6705600" cy="786556"/>
            <a:chOff x="0" y="0"/>
            <a:chExt cx="1535168" cy="207159"/>
          </a:xfrm>
        </p:grpSpPr>
        <p:sp>
          <p:nvSpPr>
            <p:cNvPr id="74" name="Freeform 13">
              <a:extLst>
                <a:ext uri="{FF2B5EF4-FFF2-40B4-BE49-F238E27FC236}">
                  <a16:creationId xmlns:a16="http://schemas.microsoft.com/office/drawing/2014/main" id="{91D3065B-934D-4E21-AEF0-9BF1580376ED}"/>
                </a:ext>
              </a:extLst>
            </p:cNvPr>
            <p:cNvSpPr/>
            <p:nvPr/>
          </p:nvSpPr>
          <p:spPr>
            <a:xfrm>
              <a:off x="0" y="0"/>
              <a:ext cx="1535168" cy="207159"/>
            </a:xfrm>
            <a:custGeom>
              <a:avLst/>
              <a:gdLst/>
              <a:ahLst/>
              <a:cxnLst/>
              <a:rect l="l" t="t" r="r" b="b"/>
              <a:pathLst>
                <a:path w="1535168" h="207159">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id="75" name="TextBox 14">
              <a:extLst>
                <a:ext uri="{FF2B5EF4-FFF2-40B4-BE49-F238E27FC236}">
                  <a16:creationId xmlns:a16="http://schemas.microsoft.com/office/drawing/2014/main" id="{E201FAAE-CBCF-4D74-9A18-BAEE53879F56}"/>
                </a:ext>
              </a:extLst>
            </p:cNvPr>
            <p:cNvSpPr txBox="1"/>
            <p:nvPr/>
          </p:nvSpPr>
          <p:spPr>
            <a:xfrm>
              <a:off x="0" y="-57150"/>
              <a:ext cx="1535168" cy="264309"/>
            </a:xfrm>
            <a:prstGeom prst="rect">
              <a:avLst/>
            </a:prstGeom>
          </p:spPr>
          <p:txBody>
            <a:bodyPr lIns="50800" tIns="50800" rIns="50800" bIns="50800" rtlCol="0" anchor="ctr"/>
            <a:lstStyle/>
            <a:p>
              <a:pPr algn="ctr">
                <a:lnSpc>
                  <a:spcPts val="2940"/>
                </a:lnSpc>
              </a:pPr>
              <a:endParaRPr/>
            </a:p>
          </p:txBody>
        </p:sp>
      </p:grpSp>
      <p:sp>
        <p:nvSpPr>
          <p:cNvPr id="76" name="TextBox 23">
            <a:hlinkClick r:id="rId10" action="ppaction://hlinksldjump"/>
            <a:extLst>
              <a:ext uri="{FF2B5EF4-FFF2-40B4-BE49-F238E27FC236}">
                <a16:creationId xmlns:a16="http://schemas.microsoft.com/office/drawing/2014/main" id="{E6A97085-690E-4FA3-9E52-EC24FD95D221}"/>
              </a:ext>
            </a:extLst>
          </p:cNvPr>
          <p:cNvSpPr txBox="1"/>
          <p:nvPr/>
        </p:nvSpPr>
        <p:spPr>
          <a:xfrm>
            <a:off x="10101595" y="6660810"/>
            <a:ext cx="5879680" cy="390363"/>
          </a:xfrm>
          <a:prstGeom prst="rect">
            <a:avLst/>
          </a:prstGeom>
        </p:spPr>
        <p:txBody>
          <a:bodyPr wrap="square" lIns="0" tIns="0" rIns="0" bIns="0" rtlCol="0" anchor="t">
            <a:spAutoFit/>
          </a:bodyPr>
          <a:lstStyle/>
          <a:p>
            <a:pPr marL="248286" lvl="1" algn="l">
              <a:lnSpc>
                <a:spcPts val="3220"/>
              </a:lnSpc>
            </a:pPr>
            <a:r>
              <a:rPr lang="en-US" sz="2300" dirty="0">
                <a:solidFill>
                  <a:srgbClr val="FFFFFF"/>
                </a:solidFill>
                <a:latin typeface="Poppins"/>
                <a:ea typeface="Poppins"/>
                <a:cs typeface="Poppins"/>
                <a:sym typeface="Poppins"/>
              </a:rPr>
              <a:t>7. BUSINESS RECOMMENDATIONS</a:t>
            </a:r>
          </a:p>
        </p:txBody>
      </p:sp>
      <p:grpSp>
        <p:nvGrpSpPr>
          <p:cNvPr id="36" name="Group 12">
            <a:extLst>
              <a:ext uri="{FF2B5EF4-FFF2-40B4-BE49-F238E27FC236}">
                <a16:creationId xmlns:a16="http://schemas.microsoft.com/office/drawing/2014/main" id="{3D19577C-DD18-41B3-8253-1CA3D2371B18}"/>
              </a:ext>
            </a:extLst>
          </p:cNvPr>
          <p:cNvGrpSpPr/>
          <p:nvPr/>
        </p:nvGrpSpPr>
        <p:grpSpPr>
          <a:xfrm>
            <a:off x="9936068" y="3878190"/>
            <a:ext cx="6705600" cy="786556"/>
            <a:chOff x="0" y="0"/>
            <a:chExt cx="1535168" cy="207159"/>
          </a:xfrm>
        </p:grpSpPr>
        <p:sp>
          <p:nvSpPr>
            <p:cNvPr id="37" name="Freeform 13">
              <a:extLst>
                <a:ext uri="{FF2B5EF4-FFF2-40B4-BE49-F238E27FC236}">
                  <a16:creationId xmlns:a16="http://schemas.microsoft.com/office/drawing/2014/main" id="{646129C0-3F4A-4796-A36D-1EB93070CB45}"/>
                </a:ext>
              </a:extLst>
            </p:cNvPr>
            <p:cNvSpPr/>
            <p:nvPr/>
          </p:nvSpPr>
          <p:spPr>
            <a:xfrm>
              <a:off x="0" y="0"/>
              <a:ext cx="1535168" cy="207159"/>
            </a:xfrm>
            <a:custGeom>
              <a:avLst/>
              <a:gdLst/>
              <a:ahLst/>
              <a:cxnLst/>
              <a:rect l="l" t="t" r="r" b="b"/>
              <a:pathLst>
                <a:path w="1535168" h="207159">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id="38" name="TextBox 14">
              <a:extLst>
                <a:ext uri="{FF2B5EF4-FFF2-40B4-BE49-F238E27FC236}">
                  <a16:creationId xmlns:a16="http://schemas.microsoft.com/office/drawing/2014/main" id="{0D0304A4-1497-42D1-BDCE-B6162774F984}"/>
                </a:ext>
              </a:extLst>
            </p:cNvPr>
            <p:cNvSpPr txBox="1"/>
            <p:nvPr/>
          </p:nvSpPr>
          <p:spPr>
            <a:xfrm>
              <a:off x="0" y="-57150"/>
              <a:ext cx="1535168" cy="264309"/>
            </a:xfrm>
            <a:prstGeom prst="rect">
              <a:avLst/>
            </a:prstGeom>
          </p:spPr>
          <p:txBody>
            <a:bodyPr lIns="50800" tIns="50800" rIns="50800" bIns="50800" rtlCol="0" anchor="ctr"/>
            <a:lstStyle/>
            <a:p>
              <a:pPr algn="ctr">
                <a:lnSpc>
                  <a:spcPts val="2940"/>
                </a:lnSpc>
              </a:pPr>
              <a:endParaRPr/>
            </a:p>
          </p:txBody>
        </p:sp>
      </p:grpSp>
      <p:sp>
        <p:nvSpPr>
          <p:cNvPr id="39" name="TextBox 23">
            <a:hlinkClick r:id="rId11" action="ppaction://hlinksldjump"/>
            <a:extLst>
              <a:ext uri="{FF2B5EF4-FFF2-40B4-BE49-F238E27FC236}">
                <a16:creationId xmlns:a16="http://schemas.microsoft.com/office/drawing/2014/main" id="{CF4EA090-B367-4FC6-B777-28C812242286}"/>
              </a:ext>
            </a:extLst>
          </p:cNvPr>
          <p:cNvSpPr txBox="1"/>
          <p:nvPr/>
        </p:nvSpPr>
        <p:spPr>
          <a:xfrm>
            <a:off x="10076188" y="4041946"/>
            <a:ext cx="7039496" cy="390363"/>
          </a:xfrm>
          <a:prstGeom prst="rect">
            <a:avLst/>
          </a:prstGeom>
        </p:spPr>
        <p:txBody>
          <a:bodyPr wrap="square" lIns="0" tIns="0" rIns="0" bIns="0" rtlCol="0" anchor="t">
            <a:spAutoFit/>
          </a:bodyPr>
          <a:lstStyle/>
          <a:p>
            <a:pPr marL="248286" lvl="1" algn="l">
              <a:lnSpc>
                <a:spcPts val="3220"/>
              </a:lnSpc>
            </a:pPr>
            <a:r>
              <a:rPr lang="en-US" sz="2300" dirty="0">
                <a:solidFill>
                  <a:srgbClr val="FFFFFF"/>
                </a:solidFill>
                <a:latin typeface="Poppins"/>
                <a:ea typeface="Poppins"/>
                <a:cs typeface="Poppins"/>
                <a:sym typeface="Poppins"/>
              </a:rPr>
              <a:t>5. PASSENGER SEGMENTATION</a:t>
            </a:r>
          </a:p>
        </p:txBody>
      </p:sp>
    </p:spTree>
    <p:extLst>
      <p:ext uri="{BB962C8B-B14F-4D97-AF65-F5344CB8AC3E}">
        <p14:creationId xmlns:p14="http://schemas.microsoft.com/office/powerpoint/2010/main" val="1731770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0937" t="-19492" b="-7469"/>
            </a:stretch>
          </a:blipFill>
        </p:spPr>
      </p:sp>
      <p:sp>
        <p:nvSpPr>
          <p:cNvPr id="14" name="TextBox 14"/>
          <p:cNvSpPr txBox="1"/>
          <p:nvPr/>
        </p:nvSpPr>
        <p:spPr>
          <a:xfrm>
            <a:off x="762000" y="269291"/>
            <a:ext cx="6881442" cy="951414"/>
          </a:xfrm>
          <a:prstGeom prst="rect">
            <a:avLst/>
          </a:prstGeom>
        </p:spPr>
        <p:txBody>
          <a:bodyPr wrap="square" lIns="0" tIns="0" rIns="0" bIns="0" rtlCol="0" anchor="t">
            <a:spAutoFit/>
          </a:bodyPr>
          <a:lstStyle/>
          <a:p>
            <a:pPr algn="l">
              <a:lnSpc>
                <a:spcPts val="8072"/>
              </a:lnSpc>
            </a:pPr>
            <a:r>
              <a:rPr lang="en-US" sz="4400" b="1" dirty="0">
                <a:solidFill>
                  <a:srgbClr val="FFFFFF"/>
                </a:solidFill>
                <a:latin typeface="Poppins Semi-Bold"/>
                <a:ea typeface="Poppins Semi-Bold"/>
                <a:cs typeface="Poppins Semi-Bold"/>
                <a:sym typeface="Poppins Semi-Bold"/>
              </a:rPr>
              <a:t>1. Project Overview</a:t>
            </a:r>
          </a:p>
        </p:txBody>
      </p:sp>
      <p:cxnSp>
        <p:nvCxnSpPr>
          <p:cNvPr id="18" name="Straight Connector 17">
            <a:extLst>
              <a:ext uri="{FF2B5EF4-FFF2-40B4-BE49-F238E27FC236}">
                <a16:creationId xmlns:a16="http://schemas.microsoft.com/office/drawing/2014/main" id="{F7550212-C8FB-4075-864D-66C3E00D6996}"/>
              </a:ext>
            </a:extLst>
          </p:cNvPr>
          <p:cNvCxnSpPr>
            <a:cxnSpLocks/>
          </p:cNvCxnSpPr>
          <p:nvPr/>
        </p:nvCxnSpPr>
        <p:spPr>
          <a:xfrm>
            <a:off x="762000" y="1281517"/>
            <a:ext cx="5562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536103-C174-44D5-AF5E-CA1E574FD0EB}"/>
              </a:ext>
            </a:extLst>
          </p:cNvPr>
          <p:cNvCxnSpPr>
            <a:cxnSpLocks/>
          </p:cNvCxnSpPr>
          <p:nvPr/>
        </p:nvCxnSpPr>
        <p:spPr>
          <a:xfrm>
            <a:off x="13106400" y="9486900"/>
            <a:ext cx="548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oup 7">
            <a:extLst>
              <a:ext uri="{FF2B5EF4-FFF2-40B4-BE49-F238E27FC236}">
                <a16:creationId xmlns:a16="http://schemas.microsoft.com/office/drawing/2014/main" id="{0F11C6DE-54AC-4697-B46C-90AB149B43FC}"/>
              </a:ext>
            </a:extLst>
          </p:cNvPr>
          <p:cNvGrpSpPr/>
          <p:nvPr/>
        </p:nvGrpSpPr>
        <p:grpSpPr>
          <a:xfrm>
            <a:off x="1916469" y="2948149"/>
            <a:ext cx="4712820" cy="2219475"/>
            <a:chOff x="0" y="0"/>
            <a:chExt cx="941182" cy="443244"/>
          </a:xfrm>
        </p:grpSpPr>
        <p:sp>
          <p:nvSpPr>
            <p:cNvPr id="10" name="Freeform 8">
              <a:extLst>
                <a:ext uri="{FF2B5EF4-FFF2-40B4-BE49-F238E27FC236}">
                  <a16:creationId xmlns:a16="http://schemas.microsoft.com/office/drawing/2014/main" id="{E839AFDE-0FEA-4296-B9BF-1841C00E68D7}"/>
                </a:ext>
              </a:extLst>
            </p:cNvPr>
            <p:cNvSpPr/>
            <p:nvPr/>
          </p:nvSpPr>
          <p:spPr>
            <a:xfrm>
              <a:off x="0" y="0"/>
              <a:ext cx="941182" cy="443244"/>
            </a:xfrm>
            <a:custGeom>
              <a:avLst/>
              <a:gdLst/>
              <a:ahLst/>
              <a:cxnLst/>
              <a:rect l="l" t="t" r="r" b="b"/>
              <a:pathLst>
                <a:path w="941182" h="443244">
                  <a:moveTo>
                    <a:pt x="25488" y="0"/>
                  </a:moveTo>
                  <a:lnTo>
                    <a:pt x="915694" y="0"/>
                  </a:lnTo>
                  <a:cubicBezTo>
                    <a:pt x="922454" y="0"/>
                    <a:pt x="928937" y="2685"/>
                    <a:pt x="933717" y="7465"/>
                  </a:cubicBezTo>
                  <a:cubicBezTo>
                    <a:pt x="938496" y="12245"/>
                    <a:pt x="941182" y="18728"/>
                    <a:pt x="941182" y="25488"/>
                  </a:cubicBezTo>
                  <a:lnTo>
                    <a:pt x="941182" y="417756"/>
                  </a:lnTo>
                  <a:cubicBezTo>
                    <a:pt x="941182" y="431833"/>
                    <a:pt x="929771" y="443244"/>
                    <a:pt x="915694" y="443244"/>
                  </a:cubicBezTo>
                  <a:lnTo>
                    <a:pt x="25488" y="443244"/>
                  </a:lnTo>
                  <a:cubicBezTo>
                    <a:pt x="11411" y="443244"/>
                    <a:pt x="0" y="431833"/>
                    <a:pt x="0" y="417756"/>
                  </a:cubicBezTo>
                  <a:lnTo>
                    <a:pt x="0" y="25488"/>
                  </a:lnTo>
                  <a:cubicBezTo>
                    <a:pt x="0" y="11411"/>
                    <a:pt x="11411" y="0"/>
                    <a:pt x="25488" y="0"/>
                  </a:cubicBezTo>
                  <a:close/>
                </a:path>
              </a:pathLst>
            </a:custGeom>
            <a:blipFill>
              <a:blip r:embed="rId4"/>
              <a:stretch>
                <a:fillRect t="-20735" b="-20735"/>
              </a:stretch>
            </a:blipFill>
            <a:ln w="47625" cap="sq">
              <a:solidFill>
                <a:srgbClr val="FFFFFF"/>
              </a:solidFill>
              <a:prstDash val="solid"/>
              <a:miter/>
            </a:ln>
          </p:spPr>
        </p:sp>
      </p:grpSp>
      <p:grpSp>
        <p:nvGrpSpPr>
          <p:cNvPr id="11" name="Group 9">
            <a:extLst>
              <a:ext uri="{FF2B5EF4-FFF2-40B4-BE49-F238E27FC236}">
                <a16:creationId xmlns:a16="http://schemas.microsoft.com/office/drawing/2014/main" id="{D780F749-548A-49A2-83DC-A167AEB13151}"/>
              </a:ext>
            </a:extLst>
          </p:cNvPr>
          <p:cNvGrpSpPr/>
          <p:nvPr/>
        </p:nvGrpSpPr>
        <p:grpSpPr>
          <a:xfrm>
            <a:off x="1916469" y="5516109"/>
            <a:ext cx="4712820" cy="2219475"/>
            <a:chOff x="0" y="0"/>
            <a:chExt cx="941182" cy="443244"/>
          </a:xfrm>
        </p:grpSpPr>
        <p:sp>
          <p:nvSpPr>
            <p:cNvPr id="12" name="Freeform 10">
              <a:extLst>
                <a:ext uri="{FF2B5EF4-FFF2-40B4-BE49-F238E27FC236}">
                  <a16:creationId xmlns:a16="http://schemas.microsoft.com/office/drawing/2014/main" id="{7C213625-5604-4D36-B92B-806BA0FD0851}"/>
                </a:ext>
              </a:extLst>
            </p:cNvPr>
            <p:cNvSpPr/>
            <p:nvPr/>
          </p:nvSpPr>
          <p:spPr>
            <a:xfrm>
              <a:off x="0" y="0"/>
              <a:ext cx="941182" cy="443244"/>
            </a:xfrm>
            <a:custGeom>
              <a:avLst/>
              <a:gdLst/>
              <a:ahLst/>
              <a:cxnLst/>
              <a:rect l="l" t="t" r="r" b="b"/>
              <a:pathLst>
                <a:path w="941182" h="443244">
                  <a:moveTo>
                    <a:pt x="25488" y="0"/>
                  </a:moveTo>
                  <a:lnTo>
                    <a:pt x="915694" y="0"/>
                  </a:lnTo>
                  <a:cubicBezTo>
                    <a:pt x="922454" y="0"/>
                    <a:pt x="928937" y="2685"/>
                    <a:pt x="933717" y="7465"/>
                  </a:cubicBezTo>
                  <a:cubicBezTo>
                    <a:pt x="938496" y="12245"/>
                    <a:pt x="941182" y="18728"/>
                    <a:pt x="941182" y="25488"/>
                  </a:cubicBezTo>
                  <a:lnTo>
                    <a:pt x="941182" y="417756"/>
                  </a:lnTo>
                  <a:cubicBezTo>
                    <a:pt x="941182" y="431833"/>
                    <a:pt x="929771" y="443244"/>
                    <a:pt x="915694" y="443244"/>
                  </a:cubicBezTo>
                  <a:lnTo>
                    <a:pt x="25488" y="443244"/>
                  </a:lnTo>
                  <a:cubicBezTo>
                    <a:pt x="11411" y="443244"/>
                    <a:pt x="0" y="431833"/>
                    <a:pt x="0" y="417756"/>
                  </a:cubicBezTo>
                  <a:lnTo>
                    <a:pt x="0" y="25488"/>
                  </a:lnTo>
                  <a:cubicBezTo>
                    <a:pt x="0" y="11411"/>
                    <a:pt x="11411" y="0"/>
                    <a:pt x="25488" y="0"/>
                  </a:cubicBezTo>
                  <a:close/>
                </a:path>
              </a:pathLst>
            </a:custGeom>
            <a:blipFill>
              <a:blip r:embed="rId5"/>
              <a:stretch>
                <a:fillRect t="-20868" b="-20868"/>
              </a:stretch>
            </a:blipFill>
            <a:ln w="47625" cap="sq">
              <a:solidFill>
                <a:srgbClr val="FFFFFF"/>
              </a:solidFill>
              <a:prstDash val="solid"/>
              <a:miter/>
            </a:ln>
          </p:spPr>
        </p:sp>
      </p:grpSp>
      <p:grpSp>
        <p:nvGrpSpPr>
          <p:cNvPr id="16" name="Group 4">
            <a:extLst>
              <a:ext uri="{FF2B5EF4-FFF2-40B4-BE49-F238E27FC236}">
                <a16:creationId xmlns:a16="http://schemas.microsoft.com/office/drawing/2014/main" id="{9C84CC8F-1E36-4965-8FB9-4DBAF282AEE0}"/>
              </a:ext>
            </a:extLst>
          </p:cNvPr>
          <p:cNvGrpSpPr/>
          <p:nvPr/>
        </p:nvGrpSpPr>
        <p:grpSpPr>
          <a:xfrm>
            <a:off x="1463478" y="1514791"/>
            <a:ext cx="15502355" cy="7507973"/>
            <a:chOff x="0" y="-200431"/>
            <a:chExt cx="4082925" cy="1319199"/>
          </a:xfrm>
        </p:grpSpPr>
        <p:sp>
          <p:nvSpPr>
            <p:cNvPr id="17" name="Freeform 5">
              <a:extLst>
                <a:ext uri="{FF2B5EF4-FFF2-40B4-BE49-F238E27FC236}">
                  <a16:creationId xmlns:a16="http://schemas.microsoft.com/office/drawing/2014/main" id="{4031565B-5B84-43AE-935F-C9C04596A109}"/>
                </a:ext>
              </a:extLst>
            </p:cNvPr>
            <p:cNvSpPr/>
            <p:nvPr/>
          </p:nvSpPr>
          <p:spPr>
            <a:xfrm>
              <a:off x="1445326" y="-200431"/>
              <a:ext cx="2637599" cy="1319199"/>
            </a:xfrm>
            <a:custGeom>
              <a:avLst/>
              <a:gdLst/>
              <a:ahLst/>
              <a:cxnLst/>
              <a:rect l="l" t="t" r="r" b="b"/>
              <a:pathLst>
                <a:path w="3971472" h="1037217">
                  <a:moveTo>
                    <a:pt x="13349" y="0"/>
                  </a:moveTo>
                  <a:lnTo>
                    <a:pt x="3958123" y="0"/>
                  </a:lnTo>
                  <a:cubicBezTo>
                    <a:pt x="3961663" y="0"/>
                    <a:pt x="3965059" y="1406"/>
                    <a:pt x="3967562" y="3910"/>
                  </a:cubicBezTo>
                  <a:cubicBezTo>
                    <a:pt x="3970065" y="6413"/>
                    <a:pt x="3971472" y="9809"/>
                    <a:pt x="3971472" y="13349"/>
                  </a:cubicBezTo>
                  <a:lnTo>
                    <a:pt x="3971472" y="1023868"/>
                  </a:lnTo>
                  <a:cubicBezTo>
                    <a:pt x="3971472" y="1027409"/>
                    <a:pt x="3970065" y="1030804"/>
                    <a:pt x="3967562" y="1033308"/>
                  </a:cubicBezTo>
                  <a:cubicBezTo>
                    <a:pt x="3965059" y="1035811"/>
                    <a:pt x="3961663" y="1037217"/>
                    <a:pt x="3958123" y="1037217"/>
                  </a:cubicBezTo>
                  <a:lnTo>
                    <a:pt x="13349" y="1037217"/>
                  </a:lnTo>
                  <a:cubicBezTo>
                    <a:pt x="9809" y="1037217"/>
                    <a:pt x="6413" y="1035811"/>
                    <a:pt x="3910" y="1033308"/>
                  </a:cubicBezTo>
                  <a:cubicBezTo>
                    <a:pt x="1406" y="1030804"/>
                    <a:pt x="0" y="1027409"/>
                    <a:pt x="0" y="1023868"/>
                  </a:cubicBezTo>
                  <a:lnTo>
                    <a:pt x="0" y="13349"/>
                  </a:lnTo>
                  <a:cubicBezTo>
                    <a:pt x="0" y="9809"/>
                    <a:pt x="1406" y="6413"/>
                    <a:pt x="3910" y="3910"/>
                  </a:cubicBezTo>
                  <a:cubicBezTo>
                    <a:pt x="6413" y="1406"/>
                    <a:pt x="9809" y="0"/>
                    <a:pt x="13349" y="0"/>
                  </a:cubicBezTo>
                  <a:close/>
                </a:path>
              </a:pathLst>
            </a:custGeom>
            <a:solidFill>
              <a:srgbClr val="001737"/>
            </a:solidFill>
            <a:ln w="28575" cap="rnd">
              <a:solidFill>
                <a:srgbClr val="FFFFFF"/>
              </a:solidFill>
              <a:prstDash val="solid"/>
              <a:round/>
            </a:ln>
          </p:spPr>
          <p:txBody>
            <a:bodyPr/>
            <a:lstStyle/>
            <a:p>
              <a:endParaRPr lang="en-US" sz="2000" b="1" dirty="0">
                <a:solidFill>
                  <a:schemeClr val="bg1"/>
                </a:solidFill>
                <a:latin typeface="+mj-lt"/>
                <a:ea typeface="Inter" panose="02000503000000020004" pitchFamily="2" charset="0"/>
              </a:endParaRPr>
            </a:p>
            <a:p>
              <a:pPr lvl="1"/>
              <a:r>
                <a:rPr lang="en-US" sz="2000" b="1" dirty="0">
                  <a:solidFill>
                    <a:schemeClr val="bg1"/>
                  </a:solidFill>
                  <a:latin typeface="+mj-lt"/>
                  <a:ea typeface="Inter" panose="02000503000000020004" pitchFamily="2" charset="0"/>
                </a:rPr>
                <a:t>Context</a:t>
              </a:r>
              <a:endParaRPr lang="en-US" sz="2000" dirty="0">
                <a:solidFill>
                  <a:schemeClr val="bg1"/>
                </a:solidFill>
                <a:latin typeface="+mj-lt"/>
                <a:ea typeface="Inter" panose="02000503000000020004" pitchFamily="2" charset="0"/>
              </a:endParaRPr>
            </a:p>
            <a:p>
              <a:pPr marL="742950" lvl="1" indent="-285750">
                <a:buFont typeface="Arial" panose="020B0604020202020204" pitchFamily="34" charset="0"/>
                <a:buChar char="•"/>
              </a:pPr>
              <a:r>
                <a:rPr lang="en-US" sz="2000" dirty="0">
                  <a:solidFill>
                    <a:schemeClr val="bg1"/>
                  </a:solidFill>
                  <a:latin typeface="+mj-lt"/>
                  <a:ea typeface="Inter" panose="02000503000000020004" pitchFamily="2" charset="0"/>
                </a:rPr>
                <a:t>Airlines generate large volumes of passenger data across different regions and routes, but translating this data into actionable customer insights remains challenging.</a:t>
              </a:r>
            </a:p>
            <a:p>
              <a:pPr marL="742950" lvl="1"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pPr lvl="1"/>
              <a:r>
                <a:rPr lang="en-US" sz="2000" b="1" dirty="0">
                  <a:solidFill>
                    <a:schemeClr val="bg1"/>
                  </a:solidFill>
                  <a:latin typeface="+mj-lt"/>
                  <a:ea typeface="Inter" panose="02000503000000020004" pitchFamily="2" charset="0"/>
                </a:rPr>
                <a:t>Problem</a:t>
              </a:r>
              <a:endParaRPr lang="en-US" sz="2000" dirty="0">
                <a:solidFill>
                  <a:schemeClr val="bg1"/>
                </a:solidFill>
                <a:latin typeface="+mj-lt"/>
                <a:ea typeface="Inter" panose="02000503000000020004" pitchFamily="2" charset="0"/>
              </a:endParaRPr>
            </a:p>
            <a:p>
              <a:pPr marL="742950" lvl="1" indent="-285750">
                <a:buFont typeface="Arial" panose="020B0604020202020204" pitchFamily="34" charset="0"/>
                <a:buChar char="•"/>
              </a:pPr>
              <a:r>
                <a:rPr lang="en-US" sz="2000" dirty="0">
                  <a:solidFill>
                    <a:schemeClr val="bg1"/>
                  </a:solidFill>
                  <a:latin typeface="+mj-lt"/>
                  <a:ea typeface="Inter" panose="02000503000000020004" pitchFamily="2" charset="0"/>
                </a:rPr>
                <a:t>Passenger populations are often treated as homogeneous, limiting the ability to understand demographic patterns and identify meaningful customer groups.</a:t>
              </a:r>
            </a:p>
            <a:p>
              <a:pPr marL="742950" lvl="1"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pPr lvl="1"/>
              <a:r>
                <a:rPr lang="en-US" sz="2000" b="1" dirty="0">
                  <a:solidFill>
                    <a:schemeClr val="bg1"/>
                  </a:solidFill>
                  <a:latin typeface="+mj-lt"/>
                  <a:ea typeface="Inter" panose="02000503000000020004" pitchFamily="2" charset="0"/>
                </a:rPr>
                <a:t>Challenges</a:t>
              </a:r>
              <a:endParaRPr lang="en-US" sz="2000" dirty="0">
                <a:solidFill>
                  <a:schemeClr val="bg1"/>
                </a:solidFill>
                <a:latin typeface="+mj-lt"/>
                <a:ea typeface="Inter" panose="02000503000000020004" pitchFamily="2" charset="0"/>
              </a:endParaRPr>
            </a:p>
            <a:p>
              <a:pPr marL="742950" lvl="1" indent="-285750">
                <a:buFont typeface="Arial" panose="020B0604020202020204" pitchFamily="34" charset="0"/>
                <a:buChar char="•"/>
              </a:pPr>
              <a:r>
                <a:rPr lang="en-US" sz="2000" dirty="0">
                  <a:solidFill>
                    <a:schemeClr val="bg1"/>
                  </a:solidFill>
                  <a:latin typeface="+mj-lt"/>
                  <a:ea typeface="Inter" panose="02000503000000020004" pitchFamily="2" charset="0"/>
                </a:rPr>
                <a:t>Limited behavioral variables in the dataset</a:t>
              </a:r>
            </a:p>
            <a:p>
              <a:pPr marL="742950" lvl="1" indent="-285750">
                <a:buFont typeface="Arial" panose="020B0604020202020204" pitchFamily="34" charset="0"/>
                <a:buChar char="•"/>
              </a:pPr>
              <a:r>
                <a:rPr lang="en-US" sz="2000" dirty="0">
                  <a:solidFill>
                    <a:schemeClr val="bg1"/>
                  </a:solidFill>
                  <a:latin typeface="+mj-lt"/>
                  <a:ea typeface="Inter" panose="02000503000000020004" pitchFamily="2" charset="0"/>
                </a:rPr>
                <a:t>High-cardinality categorical features (e.g. nationality, airports)</a:t>
              </a:r>
            </a:p>
            <a:p>
              <a:pPr marL="742950" lvl="1" indent="-285750">
                <a:buFont typeface="Arial" panose="020B0604020202020204" pitchFamily="34" charset="0"/>
                <a:buChar char="•"/>
              </a:pPr>
              <a:r>
                <a:rPr lang="en-US" sz="2000" dirty="0">
                  <a:solidFill>
                    <a:schemeClr val="bg1"/>
                  </a:solidFill>
                  <a:latin typeface="+mj-lt"/>
                  <a:ea typeface="Inter" panose="02000503000000020004" pitchFamily="2" charset="0"/>
                </a:rPr>
                <a:t>Potentially pre-processed or synthetic data with low natural variance</a:t>
              </a:r>
            </a:p>
            <a:p>
              <a:pPr marL="742950" lvl="1"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pPr lvl="1"/>
              <a:r>
                <a:rPr lang="en-US" sz="2000" b="1" dirty="0">
                  <a:solidFill>
                    <a:schemeClr val="bg1"/>
                  </a:solidFill>
                  <a:latin typeface="+mj-lt"/>
                  <a:ea typeface="Inter" panose="02000503000000020004" pitchFamily="2" charset="0"/>
                </a:rPr>
                <a:t>Objectives</a:t>
              </a:r>
              <a:endParaRPr lang="en-US" sz="2000" dirty="0">
                <a:solidFill>
                  <a:schemeClr val="bg1"/>
                </a:solidFill>
                <a:latin typeface="+mj-lt"/>
                <a:ea typeface="Inter" panose="02000503000000020004" pitchFamily="2" charset="0"/>
              </a:endParaRPr>
            </a:p>
            <a:p>
              <a:pPr marL="742950" lvl="1" indent="-285750">
                <a:buFont typeface="Arial" panose="020B0604020202020204" pitchFamily="34" charset="0"/>
                <a:buChar char="•"/>
              </a:pPr>
              <a:r>
                <a:rPr lang="en-US" sz="2000" dirty="0">
                  <a:solidFill>
                    <a:schemeClr val="bg1"/>
                  </a:solidFill>
                  <a:latin typeface="+mj-lt"/>
                  <a:ea typeface="Inter" panose="02000503000000020004" pitchFamily="2" charset="0"/>
                </a:rPr>
                <a:t>Analyze passenger demographics and geographic distribution</a:t>
              </a:r>
            </a:p>
            <a:p>
              <a:pPr marL="742950" lvl="1" indent="-285750">
                <a:buFont typeface="Arial" panose="020B0604020202020204" pitchFamily="34" charset="0"/>
                <a:buChar char="•"/>
              </a:pPr>
              <a:r>
                <a:rPr lang="en-US" sz="2000" dirty="0">
                  <a:solidFill>
                    <a:schemeClr val="bg1"/>
                  </a:solidFill>
                  <a:latin typeface="+mj-lt"/>
                  <a:ea typeface="Inter" panose="02000503000000020004" pitchFamily="2" charset="0"/>
                </a:rPr>
                <a:t>Identify high-level passenger segments using unsupervised learning</a:t>
              </a:r>
            </a:p>
            <a:p>
              <a:pPr marL="742950" lvl="1" indent="-285750">
                <a:buFont typeface="Arial" panose="020B0604020202020204" pitchFamily="34" charset="0"/>
                <a:buChar char="•"/>
              </a:pPr>
              <a:r>
                <a:rPr lang="en-US" sz="2000" dirty="0">
                  <a:solidFill>
                    <a:schemeClr val="bg1"/>
                  </a:solidFill>
                  <a:latin typeface="+mj-lt"/>
                  <a:ea typeface="Inter" panose="02000503000000020004" pitchFamily="2" charset="0"/>
                </a:rPr>
                <a:t>Summarize insights through interactive dashboards</a:t>
              </a:r>
            </a:p>
            <a:p>
              <a:pPr marL="742950" lvl="1"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pPr lvl="1"/>
              <a:r>
                <a:rPr lang="en-US" sz="2000" b="1" dirty="0">
                  <a:solidFill>
                    <a:schemeClr val="bg1"/>
                  </a:solidFill>
                  <a:latin typeface="+mj-lt"/>
                  <a:ea typeface="Inter" panose="02000503000000020004" pitchFamily="2" charset="0"/>
                </a:rPr>
                <a:t>Technology Used</a:t>
              </a:r>
              <a:endParaRPr lang="en-US" sz="2000" dirty="0">
                <a:solidFill>
                  <a:schemeClr val="bg1"/>
                </a:solidFill>
                <a:latin typeface="+mj-lt"/>
                <a:ea typeface="Inter" panose="02000503000000020004" pitchFamily="2" charset="0"/>
              </a:endParaRPr>
            </a:p>
            <a:p>
              <a:pPr marL="742950" lvl="1" indent="-285750">
                <a:buFont typeface="Arial" panose="020B0604020202020204" pitchFamily="34" charset="0"/>
                <a:buChar char="•"/>
              </a:pPr>
              <a:r>
                <a:rPr lang="en-US" sz="2000" dirty="0">
                  <a:solidFill>
                    <a:schemeClr val="bg1"/>
                  </a:solidFill>
                  <a:latin typeface="+mj-lt"/>
                  <a:ea typeface="Inter" panose="02000503000000020004" pitchFamily="2" charset="0"/>
                </a:rPr>
                <a:t>SQL Server (database)</a:t>
              </a:r>
            </a:p>
            <a:p>
              <a:pPr marL="742950" lvl="1" indent="-285750">
                <a:buFont typeface="Arial" panose="020B0604020202020204" pitchFamily="34" charset="0"/>
                <a:buChar char="•"/>
              </a:pPr>
              <a:r>
                <a:rPr lang="en-US" sz="2000" dirty="0">
                  <a:solidFill>
                    <a:schemeClr val="bg1"/>
                  </a:solidFill>
                  <a:latin typeface="+mj-lt"/>
                  <a:ea typeface="Inter" panose="02000503000000020004" pitchFamily="2" charset="0"/>
                </a:rPr>
                <a:t>Python (Pandas, Scikit-learn) for data processing and clustering</a:t>
              </a:r>
            </a:p>
            <a:p>
              <a:pPr marL="742950" lvl="1" indent="-285750">
                <a:buFont typeface="Arial" panose="020B0604020202020204" pitchFamily="34" charset="0"/>
                <a:buChar char="•"/>
              </a:pPr>
              <a:r>
                <a:rPr lang="en-US" sz="2000" dirty="0">
                  <a:solidFill>
                    <a:schemeClr val="bg1"/>
                  </a:solidFill>
                  <a:latin typeface="+mj-lt"/>
                  <a:ea typeface="Inter" panose="02000503000000020004" pitchFamily="2" charset="0"/>
                </a:rPr>
                <a:t>Power BI for visualization and dashboarding</a:t>
              </a:r>
            </a:p>
          </p:txBody>
        </p:sp>
        <p:sp>
          <p:nvSpPr>
            <p:cNvPr id="19" name="TextBox 6">
              <a:extLst>
                <a:ext uri="{FF2B5EF4-FFF2-40B4-BE49-F238E27FC236}">
                  <a16:creationId xmlns:a16="http://schemas.microsoft.com/office/drawing/2014/main" id="{4E9F6388-B10F-4347-958B-4D9E0AF31777}"/>
                </a:ext>
              </a:extLst>
            </p:cNvPr>
            <p:cNvSpPr txBox="1"/>
            <p:nvPr/>
          </p:nvSpPr>
          <p:spPr>
            <a:xfrm>
              <a:off x="0" y="-57150"/>
              <a:ext cx="3971472" cy="1094367"/>
            </a:xfrm>
            <a:prstGeom prst="rect">
              <a:avLst/>
            </a:prstGeom>
          </p:spPr>
          <p:txBody>
            <a:bodyPr lIns="50800" tIns="50800" rIns="50800" bIns="50800" rtlCol="0" anchor="ctr"/>
            <a:lstStyle/>
            <a:p>
              <a:pPr algn="ctr">
                <a:lnSpc>
                  <a:spcPts val="2940"/>
                </a:lnSpc>
              </a:pPr>
              <a:endParaRPr/>
            </a:p>
          </p:txBody>
        </p:sp>
      </p:grpSp>
    </p:spTree>
    <p:extLst>
      <p:ext uri="{BB962C8B-B14F-4D97-AF65-F5344CB8AC3E}">
        <p14:creationId xmlns:p14="http://schemas.microsoft.com/office/powerpoint/2010/main" val="4170456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0937" t="-19492" b="-7469"/>
            </a:stretch>
          </a:blipFill>
        </p:spPr>
      </p:sp>
      <p:sp>
        <p:nvSpPr>
          <p:cNvPr id="14" name="TextBox 14"/>
          <p:cNvSpPr txBox="1"/>
          <p:nvPr/>
        </p:nvSpPr>
        <p:spPr>
          <a:xfrm>
            <a:off x="762000" y="269291"/>
            <a:ext cx="6881442" cy="951414"/>
          </a:xfrm>
          <a:prstGeom prst="rect">
            <a:avLst/>
          </a:prstGeom>
        </p:spPr>
        <p:txBody>
          <a:bodyPr wrap="square" lIns="0" tIns="0" rIns="0" bIns="0" rtlCol="0" anchor="t">
            <a:spAutoFit/>
          </a:bodyPr>
          <a:lstStyle/>
          <a:p>
            <a:pPr algn="l">
              <a:lnSpc>
                <a:spcPts val="8072"/>
              </a:lnSpc>
            </a:pPr>
            <a:r>
              <a:rPr lang="en-US" sz="4400" b="1" dirty="0">
                <a:solidFill>
                  <a:srgbClr val="FFFFFF"/>
                </a:solidFill>
                <a:latin typeface="Poppins Semi-Bold"/>
                <a:ea typeface="Poppins Semi-Bold"/>
                <a:cs typeface="Poppins Semi-Bold"/>
                <a:sym typeface="Poppins Semi-Bold"/>
              </a:rPr>
              <a:t>2. Dataset Overview</a:t>
            </a:r>
          </a:p>
        </p:txBody>
      </p:sp>
      <p:cxnSp>
        <p:nvCxnSpPr>
          <p:cNvPr id="18" name="Straight Connector 17">
            <a:extLst>
              <a:ext uri="{FF2B5EF4-FFF2-40B4-BE49-F238E27FC236}">
                <a16:creationId xmlns:a16="http://schemas.microsoft.com/office/drawing/2014/main" id="{F7550212-C8FB-4075-864D-66C3E00D6996}"/>
              </a:ext>
            </a:extLst>
          </p:cNvPr>
          <p:cNvCxnSpPr>
            <a:cxnSpLocks/>
          </p:cNvCxnSpPr>
          <p:nvPr/>
        </p:nvCxnSpPr>
        <p:spPr>
          <a:xfrm>
            <a:off x="762000" y="1281517"/>
            <a:ext cx="5562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536103-C174-44D5-AF5E-CA1E574FD0EB}"/>
              </a:ext>
            </a:extLst>
          </p:cNvPr>
          <p:cNvCxnSpPr>
            <a:cxnSpLocks/>
          </p:cNvCxnSpPr>
          <p:nvPr/>
        </p:nvCxnSpPr>
        <p:spPr>
          <a:xfrm>
            <a:off x="13106400" y="9486900"/>
            <a:ext cx="548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Group 4">
            <a:extLst>
              <a:ext uri="{FF2B5EF4-FFF2-40B4-BE49-F238E27FC236}">
                <a16:creationId xmlns:a16="http://schemas.microsoft.com/office/drawing/2014/main" id="{9C84CC8F-1E36-4965-8FB9-4DBAF282AEE0}"/>
              </a:ext>
            </a:extLst>
          </p:cNvPr>
          <p:cNvGrpSpPr/>
          <p:nvPr/>
        </p:nvGrpSpPr>
        <p:grpSpPr>
          <a:xfrm>
            <a:off x="1604409" y="1621933"/>
            <a:ext cx="9215991" cy="7864967"/>
            <a:chOff x="0" y="-230125"/>
            <a:chExt cx="4514836" cy="1325110"/>
          </a:xfrm>
        </p:grpSpPr>
        <p:sp>
          <p:nvSpPr>
            <p:cNvPr id="17" name="Freeform 5">
              <a:extLst>
                <a:ext uri="{FF2B5EF4-FFF2-40B4-BE49-F238E27FC236}">
                  <a16:creationId xmlns:a16="http://schemas.microsoft.com/office/drawing/2014/main" id="{4031565B-5B84-43AE-935F-C9C04596A109}"/>
                </a:ext>
              </a:extLst>
            </p:cNvPr>
            <p:cNvSpPr/>
            <p:nvPr/>
          </p:nvSpPr>
          <p:spPr>
            <a:xfrm>
              <a:off x="0" y="-230125"/>
              <a:ext cx="4514836" cy="1325110"/>
            </a:xfrm>
            <a:custGeom>
              <a:avLst/>
              <a:gdLst/>
              <a:ahLst/>
              <a:cxnLst/>
              <a:rect l="l" t="t" r="r" b="b"/>
              <a:pathLst>
                <a:path w="3971472" h="1037217">
                  <a:moveTo>
                    <a:pt x="13349" y="0"/>
                  </a:moveTo>
                  <a:lnTo>
                    <a:pt x="3958123" y="0"/>
                  </a:lnTo>
                  <a:cubicBezTo>
                    <a:pt x="3961663" y="0"/>
                    <a:pt x="3965059" y="1406"/>
                    <a:pt x="3967562" y="3910"/>
                  </a:cubicBezTo>
                  <a:cubicBezTo>
                    <a:pt x="3970065" y="6413"/>
                    <a:pt x="3971472" y="9809"/>
                    <a:pt x="3971472" y="13349"/>
                  </a:cubicBezTo>
                  <a:lnTo>
                    <a:pt x="3971472" y="1023868"/>
                  </a:lnTo>
                  <a:cubicBezTo>
                    <a:pt x="3971472" y="1027409"/>
                    <a:pt x="3970065" y="1030804"/>
                    <a:pt x="3967562" y="1033308"/>
                  </a:cubicBezTo>
                  <a:cubicBezTo>
                    <a:pt x="3965059" y="1035811"/>
                    <a:pt x="3961663" y="1037217"/>
                    <a:pt x="3958123" y="1037217"/>
                  </a:cubicBezTo>
                  <a:lnTo>
                    <a:pt x="13349" y="1037217"/>
                  </a:lnTo>
                  <a:cubicBezTo>
                    <a:pt x="9809" y="1037217"/>
                    <a:pt x="6413" y="1035811"/>
                    <a:pt x="3910" y="1033308"/>
                  </a:cubicBezTo>
                  <a:cubicBezTo>
                    <a:pt x="1406" y="1030804"/>
                    <a:pt x="0" y="1027409"/>
                    <a:pt x="0" y="1023868"/>
                  </a:cubicBezTo>
                  <a:lnTo>
                    <a:pt x="0" y="13349"/>
                  </a:lnTo>
                  <a:cubicBezTo>
                    <a:pt x="0" y="9809"/>
                    <a:pt x="1406" y="6413"/>
                    <a:pt x="3910" y="3910"/>
                  </a:cubicBezTo>
                  <a:cubicBezTo>
                    <a:pt x="6413" y="1406"/>
                    <a:pt x="9809" y="0"/>
                    <a:pt x="13349" y="0"/>
                  </a:cubicBezTo>
                  <a:close/>
                </a:path>
              </a:pathLst>
            </a:custGeom>
            <a:solidFill>
              <a:srgbClr val="001737"/>
            </a:solidFill>
            <a:ln w="28575" cap="rnd">
              <a:solidFill>
                <a:srgbClr val="FFFFFF"/>
              </a:solidFill>
              <a:prstDash val="solid"/>
              <a:round/>
            </a:ln>
          </p:spPr>
          <p:txBody>
            <a:bodyPr/>
            <a:lstStyle/>
            <a:p>
              <a:pPr marL="342900" indent="-342900" algn="l" fontAlgn="base">
                <a:buFont typeface="Wingdings" panose="05000000000000000000" pitchFamily="2" charset="2"/>
                <a:buChar char="v"/>
              </a:pPr>
              <a:endParaRPr lang="en-US" sz="2400" b="1" i="0" dirty="0">
                <a:solidFill>
                  <a:schemeClr val="bg1"/>
                </a:solidFill>
                <a:effectLst/>
              </a:endParaRPr>
            </a:p>
            <a:p>
              <a:pPr marL="342900" indent="-342900" algn="l" fontAlgn="base">
                <a:buFont typeface="Wingdings" panose="05000000000000000000" pitchFamily="2" charset="2"/>
                <a:buChar char="v"/>
              </a:pPr>
              <a:r>
                <a:rPr lang="en-US" sz="2400" b="1" i="0" dirty="0">
                  <a:solidFill>
                    <a:schemeClr val="bg1"/>
                  </a:solidFill>
                  <a:effectLst/>
                </a:rPr>
                <a:t>Scope:</a:t>
              </a:r>
              <a:r>
                <a:rPr lang="en-US" sz="2400" b="0" i="0" dirty="0">
                  <a:solidFill>
                    <a:schemeClr val="bg1"/>
                  </a:solidFill>
                  <a:effectLst/>
                </a:rPr>
                <a:t> The dataset provides insights into various aspects of airline operations, covering passenger demographics, travel details, flight routes, crew information, and flight statuses.</a:t>
              </a:r>
            </a:p>
            <a:p>
              <a:pPr marL="342900" indent="-342900" algn="l" fontAlgn="base">
                <a:buFont typeface="Wingdings" panose="05000000000000000000" pitchFamily="2" charset="2"/>
                <a:buChar char="v"/>
              </a:pPr>
              <a:endParaRPr lang="en-US" sz="2400" dirty="0">
                <a:solidFill>
                  <a:schemeClr val="bg1"/>
                </a:solidFill>
              </a:endParaRPr>
            </a:p>
            <a:p>
              <a:pPr marL="342900" indent="-342900" algn="l" fontAlgn="base">
                <a:buFont typeface="Wingdings" panose="05000000000000000000" pitchFamily="2" charset="2"/>
                <a:buChar char="v"/>
              </a:pPr>
              <a:r>
                <a:rPr lang="en-US" sz="2400" b="1" i="0" dirty="0">
                  <a:solidFill>
                    <a:schemeClr val="bg1"/>
                  </a:solidFill>
                  <a:effectLst/>
                </a:rPr>
                <a:t>Number of records: </a:t>
              </a:r>
              <a:r>
                <a:rPr lang="en-US" sz="2400" b="0" i="0" dirty="0">
                  <a:solidFill>
                    <a:schemeClr val="bg1"/>
                  </a:solidFill>
                  <a:effectLst/>
                </a:rPr>
                <a:t>98,619</a:t>
              </a:r>
            </a:p>
            <a:p>
              <a:pPr marL="342900" indent="-342900" algn="l" fontAlgn="base">
                <a:buFont typeface="Wingdings" panose="05000000000000000000" pitchFamily="2" charset="2"/>
                <a:buChar char="v"/>
              </a:pPr>
              <a:endParaRPr lang="en-US" sz="2400" b="0" i="0" dirty="0">
                <a:solidFill>
                  <a:schemeClr val="bg1"/>
                </a:solidFill>
                <a:effectLst/>
              </a:endParaRPr>
            </a:p>
            <a:p>
              <a:pPr marL="342900" indent="-342900" algn="l" fontAlgn="base">
                <a:buFont typeface="Wingdings" panose="05000000000000000000" pitchFamily="2" charset="2"/>
                <a:buChar char="v"/>
              </a:pPr>
              <a:r>
                <a:rPr lang="en-US" sz="2400" b="1" i="0" dirty="0">
                  <a:solidFill>
                    <a:schemeClr val="bg1"/>
                  </a:solidFill>
                  <a:effectLst/>
                </a:rPr>
                <a:t>Key Columns:</a:t>
              </a:r>
              <a:endParaRPr lang="en-US" sz="2400" b="0" i="0" dirty="0">
                <a:solidFill>
                  <a:schemeClr val="bg1"/>
                </a:solidFill>
                <a:effectLst/>
              </a:endParaRPr>
            </a:p>
            <a:p>
              <a:endParaRPr lang="en-US" dirty="0">
                <a:solidFill>
                  <a:schemeClr val="bg1"/>
                </a:solidFill>
              </a:endParaRPr>
            </a:p>
          </p:txBody>
        </p:sp>
        <p:sp>
          <p:nvSpPr>
            <p:cNvPr id="19" name="TextBox 6">
              <a:extLst>
                <a:ext uri="{FF2B5EF4-FFF2-40B4-BE49-F238E27FC236}">
                  <a16:creationId xmlns:a16="http://schemas.microsoft.com/office/drawing/2014/main" id="{4E9F6388-B10F-4347-958B-4D9E0AF31777}"/>
                </a:ext>
              </a:extLst>
            </p:cNvPr>
            <p:cNvSpPr txBox="1"/>
            <p:nvPr/>
          </p:nvSpPr>
          <p:spPr>
            <a:xfrm>
              <a:off x="0" y="-57150"/>
              <a:ext cx="3971472" cy="1094367"/>
            </a:xfrm>
            <a:prstGeom prst="rect">
              <a:avLst/>
            </a:prstGeom>
          </p:spPr>
          <p:txBody>
            <a:bodyPr lIns="50800" tIns="50800" rIns="50800" bIns="50800" rtlCol="0" anchor="ctr"/>
            <a:lstStyle/>
            <a:p>
              <a:pPr algn="ctr">
                <a:lnSpc>
                  <a:spcPts val="2940"/>
                </a:lnSpc>
              </a:pPr>
              <a:endParaRPr/>
            </a:p>
          </p:txBody>
        </p:sp>
      </p:grpSp>
      <p:graphicFrame>
        <p:nvGraphicFramePr>
          <p:cNvPr id="3" name="Table 2">
            <a:extLst>
              <a:ext uri="{FF2B5EF4-FFF2-40B4-BE49-F238E27FC236}">
                <a16:creationId xmlns:a16="http://schemas.microsoft.com/office/drawing/2014/main" id="{743F4D70-947F-4FA7-9463-11D872BA3E5E}"/>
              </a:ext>
            </a:extLst>
          </p:cNvPr>
          <p:cNvGraphicFramePr>
            <a:graphicFrameLocks noGrp="1"/>
          </p:cNvGraphicFramePr>
          <p:nvPr>
            <p:extLst>
              <p:ext uri="{D42A27DB-BD31-4B8C-83A1-F6EECF244321}">
                <p14:modId xmlns:p14="http://schemas.microsoft.com/office/powerpoint/2010/main" val="1820151935"/>
              </p:ext>
            </p:extLst>
          </p:nvPr>
        </p:nvGraphicFramePr>
        <p:xfrm>
          <a:off x="2261679" y="5373224"/>
          <a:ext cx="2501348" cy="2194560"/>
        </p:xfrm>
        <a:graphic>
          <a:graphicData uri="http://schemas.openxmlformats.org/drawingml/2006/table">
            <a:tbl>
              <a:tblPr/>
              <a:tblGrid>
                <a:gridCol w="2501348">
                  <a:extLst>
                    <a:ext uri="{9D8B030D-6E8A-4147-A177-3AD203B41FA5}">
                      <a16:colId xmlns:a16="http://schemas.microsoft.com/office/drawing/2014/main" val="3802433827"/>
                    </a:ext>
                  </a:extLst>
                </a:gridCol>
              </a:tblGrid>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Passenger ID</a:t>
                      </a:r>
                    </a:p>
                  </a:txBody>
                  <a:tcPr anchor="ctr">
                    <a:lnL>
                      <a:noFill/>
                    </a:lnL>
                    <a:lnR>
                      <a:noFill/>
                    </a:lnR>
                    <a:lnT>
                      <a:noFill/>
                    </a:lnT>
                    <a:lnB>
                      <a:noFill/>
                    </a:lnB>
                  </a:tcPr>
                </a:tc>
                <a:extLst>
                  <a:ext uri="{0D108BD9-81ED-4DB2-BD59-A6C34878D82A}">
                    <a16:rowId xmlns:a16="http://schemas.microsoft.com/office/drawing/2014/main" val="67669385"/>
                  </a:ext>
                </a:extLst>
              </a:tr>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First Name</a:t>
                      </a:r>
                    </a:p>
                  </a:txBody>
                  <a:tcPr anchor="ctr">
                    <a:lnL>
                      <a:noFill/>
                    </a:lnL>
                    <a:lnR>
                      <a:noFill/>
                    </a:lnR>
                    <a:lnT>
                      <a:noFill/>
                    </a:lnT>
                    <a:lnB>
                      <a:noFill/>
                    </a:lnB>
                  </a:tcPr>
                </a:tc>
                <a:extLst>
                  <a:ext uri="{0D108BD9-81ED-4DB2-BD59-A6C34878D82A}">
                    <a16:rowId xmlns:a16="http://schemas.microsoft.com/office/drawing/2014/main" val="2649702394"/>
                  </a:ext>
                </a:extLst>
              </a:tr>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Last Name</a:t>
                      </a:r>
                    </a:p>
                  </a:txBody>
                  <a:tcPr anchor="ctr">
                    <a:lnL>
                      <a:noFill/>
                    </a:lnL>
                    <a:lnR>
                      <a:noFill/>
                    </a:lnR>
                    <a:lnT>
                      <a:noFill/>
                    </a:lnT>
                    <a:lnB>
                      <a:noFill/>
                    </a:lnB>
                  </a:tcPr>
                </a:tc>
                <a:extLst>
                  <a:ext uri="{0D108BD9-81ED-4DB2-BD59-A6C34878D82A}">
                    <a16:rowId xmlns:a16="http://schemas.microsoft.com/office/drawing/2014/main" val="3696395196"/>
                  </a:ext>
                </a:extLst>
              </a:tr>
              <a:tr h="0">
                <a:tc>
                  <a:txBody>
                    <a:bodyPr/>
                    <a:lstStyle/>
                    <a:p>
                      <a:pPr marL="285750" indent="-285750">
                        <a:buFont typeface="Arial" panose="020B0604020202020204" pitchFamily="34" charset="0"/>
                        <a:buChar char="•"/>
                      </a:pPr>
                      <a:r>
                        <a:rPr lang="en-US">
                          <a:solidFill>
                            <a:schemeClr val="bg1"/>
                          </a:solidFill>
                          <a:latin typeface="Inter" panose="02000503000000020004" pitchFamily="2" charset="0"/>
                          <a:ea typeface="Inter" panose="02000503000000020004" pitchFamily="2" charset="0"/>
                        </a:rPr>
                        <a:t>Gender</a:t>
                      </a:r>
                    </a:p>
                  </a:txBody>
                  <a:tcPr anchor="ctr">
                    <a:lnL>
                      <a:noFill/>
                    </a:lnL>
                    <a:lnR>
                      <a:noFill/>
                    </a:lnR>
                    <a:lnT>
                      <a:noFill/>
                    </a:lnT>
                    <a:lnB>
                      <a:noFill/>
                    </a:lnB>
                  </a:tcPr>
                </a:tc>
                <a:extLst>
                  <a:ext uri="{0D108BD9-81ED-4DB2-BD59-A6C34878D82A}">
                    <a16:rowId xmlns:a16="http://schemas.microsoft.com/office/drawing/2014/main" val="3330492376"/>
                  </a:ext>
                </a:extLst>
              </a:tr>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Age</a:t>
                      </a:r>
                    </a:p>
                  </a:txBody>
                  <a:tcPr anchor="ctr">
                    <a:lnL>
                      <a:noFill/>
                    </a:lnL>
                    <a:lnR>
                      <a:noFill/>
                    </a:lnR>
                    <a:lnT>
                      <a:noFill/>
                    </a:lnT>
                    <a:lnB>
                      <a:noFill/>
                    </a:lnB>
                  </a:tcPr>
                </a:tc>
                <a:extLst>
                  <a:ext uri="{0D108BD9-81ED-4DB2-BD59-A6C34878D82A}">
                    <a16:rowId xmlns:a16="http://schemas.microsoft.com/office/drawing/2014/main" val="3242345913"/>
                  </a:ext>
                </a:extLst>
              </a:tr>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Nationality</a:t>
                      </a:r>
                    </a:p>
                  </a:txBody>
                  <a:tcPr anchor="ctr">
                    <a:lnL>
                      <a:noFill/>
                    </a:lnL>
                    <a:lnR>
                      <a:noFill/>
                    </a:lnR>
                    <a:lnT>
                      <a:noFill/>
                    </a:lnT>
                    <a:lnB>
                      <a:noFill/>
                    </a:lnB>
                  </a:tcPr>
                </a:tc>
                <a:extLst>
                  <a:ext uri="{0D108BD9-81ED-4DB2-BD59-A6C34878D82A}">
                    <a16:rowId xmlns:a16="http://schemas.microsoft.com/office/drawing/2014/main" val="3018678197"/>
                  </a:ext>
                </a:extLst>
              </a:tr>
            </a:tbl>
          </a:graphicData>
        </a:graphic>
      </p:graphicFrame>
      <p:sp>
        <p:nvSpPr>
          <p:cNvPr id="4" name="TextBox 3">
            <a:extLst>
              <a:ext uri="{FF2B5EF4-FFF2-40B4-BE49-F238E27FC236}">
                <a16:creationId xmlns:a16="http://schemas.microsoft.com/office/drawing/2014/main" id="{50C444D6-78E8-4912-95E3-CE198AD83A60}"/>
              </a:ext>
            </a:extLst>
          </p:cNvPr>
          <p:cNvSpPr txBox="1"/>
          <p:nvPr/>
        </p:nvSpPr>
        <p:spPr>
          <a:xfrm>
            <a:off x="2248427" y="4783959"/>
            <a:ext cx="3429000" cy="400110"/>
          </a:xfrm>
          <a:prstGeom prst="rect">
            <a:avLst/>
          </a:prstGeom>
          <a:noFill/>
        </p:spPr>
        <p:txBody>
          <a:bodyPr wrap="square" rtlCol="0">
            <a:spAutoFit/>
          </a:bodyPr>
          <a:lstStyle/>
          <a:p>
            <a:r>
              <a:rPr lang="en-US" sz="2000" b="1" u="sng" dirty="0">
                <a:solidFill>
                  <a:schemeClr val="bg1"/>
                </a:solidFill>
                <a:latin typeface="Inter" panose="02000503000000020004" pitchFamily="2" charset="0"/>
                <a:ea typeface="Inter" panose="02000503000000020004" pitchFamily="2" charset="0"/>
              </a:rPr>
              <a:t>Passenger Information</a:t>
            </a:r>
          </a:p>
        </p:txBody>
      </p:sp>
      <p:sp>
        <p:nvSpPr>
          <p:cNvPr id="11" name="TextBox 10">
            <a:extLst>
              <a:ext uri="{FF2B5EF4-FFF2-40B4-BE49-F238E27FC236}">
                <a16:creationId xmlns:a16="http://schemas.microsoft.com/office/drawing/2014/main" id="{6733A6E6-0FBE-47D5-AFAE-D93DB601F162}"/>
              </a:ext>
            </a:extLst>
          </p:cNvPr>
          <p:cNvSpPr txBox="1"/>
          <p:nvPr/>
        </p:nvSpPr>
        <p:spPr>
          <a:xfrm>
            <a:off x="6171147" y="4783959"/>
            <a:ext cx="4572000" cy="400110"/>
          </a:xfrm>
          <a:prstGeom prst="rect">
            <a:avLst/>
          </a:prstGeom>
          <a:noFill/>
        </p:spPr>
        <p:txBody>
          <a:bodyPr wrap="square" rtlCol="0">
            <a:spAutoFit/>
          </a:bodyPr>
          <a:lstStyle/>
          <a:p>
            <a:r>
              <a:rPr lang="en-US" sz="2000" b="1" u="sng" dirty="0">
                <a:solidFill>
                  <a:schemeClr val="bg1"/>
                </a:solidFill>
                <a:latin typeface="Inter" panose="02000503000000020004" pitchFamily="2" charset="0"/>
                <a:ea typeface="Inter" panose="02000503000000020004" pitchFamily="2" charset="0"/>
              </a:rPr>
              <a:t>Flight &amp; Airport Information</a:t>
            </a:r>
          </a:p>
        </p:txBody>
      </p:sp>
      <p:graphicFrame>
        <p:nvGraphicFramePr>
          <p:cNvPr id="5" name="Table 4">
            <a:extLst>
              <a:ext uri="{FF2B5EF4-FFF2-40B4-BE49-F238E27FC236}">
                <a16:creationId xmlns:a16="http://schemas.microsoft.com/office/drawing/2014/main" id="{CF375677-54DB-4CBF-940A-7949AB9F9085}"/>
              </a:ext>
            </a:extLst>
          </p:cNvPr>
          <p:cNvGraphicFramePr>
            <a:graphicFrameLocks noGrp="1"/>
          </p:cNvGraphicFramePr>
          <p:nvPr>
            <p:extLst>
              <p:ext uri="{D42A27DB-BD31-4B8C-83A1-F6EECF244321}">
                <p14:modId xmlns:p14="http://schemas.microsoft.com/office/powerpoint/2010/main" val="2961737891"/>
              </p:ext>
            </p:extLst>
          </p:nvPr>
        </p:nvGraphicFramePr>
        <p:xfrm>
          <a:off x="6249452" y="5373224"/>
          <a:ext cx="3275548" cy="3291840"/>
        </p:xfrm>
        <a:graphic>
          <a:graphicData uri="http://schemas.openxmlformats.org/drawingml/2006/table">
            <a:tbl>
              <a:tblPr/>
              <a:tblGrid>
                <a:gridCol w="3275548">
                  <a:extLst>
                    <a:ext uri="{9D8B030D-6E8A-4147-A177-3AD203B41FA5}">
                      <a16:colId xmlns:a16="http://schemas.microsoft.com/office/drawing/2014/main" val="245097028"/>
                    </a:ext>
                  </a:extLst>
                </a:gridCol>
              </a:tblGrid>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Airport Name</a:t>
                      </a:r>
                    </a:p>
                  </a:txBody>
                  <a:tcPr anchor="ctr">
                    <a:lnL>
                      <a:noFill/>
                    </a:lnL>
                    <a:lnR>
                      <a:noFill/>
                    </a:lnR>
                    <a:lnT>
                      <a:noFill/>
                    </a:lnT>
                    <a:lnB>
                      <a:noFill/>
                    </a:lnB>
                  </a:tcPr>
                </a:tc>
                <a:extLst>
                  <a:ext uri="{0D108BD9-81ED-4DB2-BD59-A6C34878D82A}">
                    <a16:rowId xmlns:a16="http://schemas.microsoft.com/office/drawing/2014/main" val="469851967"/>
                  </a:ext>
                </a:extLst>
              </a:tr>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Airport Country Code</a:t>
                      </a:r>
                    </a:p>
                  </a:txBody>
                  <a:tcPr anchor="ctr">
                    <a:lnL>
                      <a:noFill/>
                    </a:lnL>
                    <a:lnR>
                      <a:noFill/>
                    </a:lnR>
                    <a:lnT>
                      <a:noFill/>
                    </a:lnT>
                    <a:lnB>
                      <a:noFill/>
                    </a:lnB>
                  </a:tcPr>
                </a:tc>
                <a:extLst>
                  <a:ext uri="{0D108BD9-81ED-4DB2-BD59-A6C34878D82A}">
                    <a16:rowId xmlns:a16="http://schemas.microsoft.com/office/drawing/2014/main" val="2492054776"/>
                  </a:ext>
                </a:extLst>
              </a:tr>
              <a:tr h="0">
                <a:tc>
                  <a:txBody>
                    <a:bodyPr/>
                    <a:lstStyle/>
                    <a:p>
                      <a:pPr marL="285750" indent="-285750">
                        <a:buFont typeface="Arial" panose="020B0604020202020204" pitchFamily="34" charset="0"/>
                        <a:buChar char="•"/>
                      </a:pPr>
                      <a:r>
                        <a:rPr lang="en-US">
                          <a:solidFill>
                            <a:schemeClr val="bg1"/>
                          </a:solidFill>
                          <a:latin typeface="Inter" panose="02000503000000020004" pitchFamily="2" charset="0"/>
                          <a:ea typeface="Inter" panose="02000503000000020004" pitchFamily="2" charset="0"/>
                        </a:rPr>
                        <a:t>Country Name</a:t>
                      </a:r>
                    </a:p>
                  </a:txBody>
                  <a:tcPr anchor="ctr">
                    <a:lnL>
                      <a:noFill/>
                    </a:lnL>
                    <a:lnR>
                      <a:noFill/>
                    </a:lnR>
                    <a:lnT>
                      <a:noFill/>
                    </a:lnT>
                    <a:lnB>
                      <a:noFill/>
                    </a:lnB>
                  </a:tcPr>
                </a:tc>
                <a:extLst>
                  <a:ext uri="{0D108BD9-81ED-4DB2-BD59-A6C34878D82A}">
                    <a16:rowId xmlns:a16="http://schemas.microsoft.com/office/drawing/2014/main" val="2120679759"/>
                  </a:ext>
                </a:extLst>
              </a:tr>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Airport Continent</a:t>
                      </a:r>
                    </a:p>
                  </a:txBody>
                  <a:tcPr anchor="ctr">
                    <a:lnL>
                      <a:noFill/>
                    </a:lnL>
                    <a:lnR>
                      <a:noFill/>
                    </a:lnR>
                    <a:lnT>
                      <a:noFill/>
                    </a:lnT>
                    <a:lnB>
                      <a:noFill/>
                    </a:lnB>
                  </a:tcPr>
                </a:tc>
                <a:extLst>
                  <a:ext uri="{0D108BD9-81ED-4DB2-BD59-A6C34878D82A}">
                    <a16:rowId xmlns:a16="http://schemas.microsoft.com/office/drawing/2014/main" val="1819489671"/>
                  </a:ext>
                </a:extLst>
              </a:tr>
              <a:tr h="0">
                <a:tc>
                  <a:txBody>
                    <a:bodyPr/>
                    <a:lstStyle/>
                    <a:p>
                      <a:pPr marL="285750" indent="-285750">
                        <a:buFont typeface="Arial" panose="020B0604020202020204" pitchFamily="34" charset="0"/>
                        <a:buChar char="•"/>
                      </a:pPr>
                      <a:r>
                        <a:rPr lang="en-US">
                          <a:solidFill>
                            <a:schemeClr val="bg1"/>
                          </a:solidFill>
                          <a:latin typeface="Inter" panose="02000503000000020004" pitchFamily="2" charset="0"/>
                          <a:ea typeface="Inter" panose="02000503000000020004" pitchFamily="2" charset="0"/>
                        </a:rPr>
                        <a:t>Continents</a:t>
                      </a:r>
                    </a:p>
                  </a:txBody>
                  <a:tcPr anchor="ctr">
                    <a:lnL>
                      <a:noFill/>
                    </a:lnL>
                    <a:lnR>
                      <a:noFill/>
                    </a:lnR>
                    <a:lnT>
                      <a:noFill/>
                    </a:lnT>
                    <a:lnB>
                      <a:noFill/>
                    </a:lnB>
                  </a:tcPr>
                </a:tc>
                <a:extLst>
                  <a:ext uri="{0D108BD9-81ED-4DB2-BD59-A6C34878D82A}">
                    <a16:rowId xmlns:a16="http://schemas.microsoft.com/office/drawing/2014/main" val="407726997"/>
                  </a:ext>
                </a:extLst>
              </a:tr>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Departure Date</a:t>
                      </a:r>
                    </a:p>
                  </a:txBody>
                  <a:tcPr anchor="ctr">
                    <a:lnL>
                      <a:noFill/>
                    </a:lnL>
                    <a:lnR>
                      <a:noFill/>
                    </a:lnR>
                    <a:lnT>
                      <a:noFill/>
                    </a:lnT>
                    <a:lnB>
                      <a:noFill/>
                    </a:lnB>
                  </a:tcPr>
                </a:tc>
                <a:extLst>
                  <a:ext uri="{0D108BD9-81ED-4DB2-BD59-A6C34878D82A}">
                    <a16:rowId xmlns:a16="http://schemas.microsoft.com/office/drawing/2014/main" val="1780457386"/>
                  </a:ext>
                </a:extLst>
              </a:tr>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Arrival Airport</a:t>
                      </a:r>
                    </a:p>
                  </a:txBody>
                  <a:tcPr anchor="ctr">
                    <a:lnL>
                      <a:noFill/>
                    </a:lnL>
                    <a:lnR>
                      <a:noFill/>
                    </a:lnR>
                    <a:lnT>
                      <a:noFill/>
                    </a:lnT>
                    <a:lnB>
                      <a:noFill/>
                    </a:lnB>
                  </a:tcPr>
                </a:tc>
                <a:extLst>
                  <a:ext uri="{0D108BD9-81ED-4DB2-BD59-A6C34878D82A}">
                    <a16:rowId xmlns:a16="http://schemas.microsoft.com/office/drawing/2014/main" val="2999455807"/>
                  </a:ext>
                </a:extLst>
              </a:tr>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Pilot Name</a:t>
                      </a:r>
                    </a:p>
                  </a:txBody>
                  <a:tcPr anchor="ctr">
                    <a:lnL>
                      <a:noFill/>
                    </a:lnL>
                    <a:lnR>
                      <a:noFill/>
                    </a:lnR>
                    <a:lnT>
                      <a:noFill/>
                    </a:lnT>
                    <a:lnB>
                      <a:noFill/>
                    </a:lnB>
                  </a:tcPr>
                </a:tc>
                <a:extLst>
                  <a:ext uri="{0D108BD9-81ED-4DB2-BD59-A6C34878D82A}">
                    <a16:rowId xmlns:a16="http://schemas.microsoft.com/office/drawing/2014/main" val="839002203"/>
                  </a:ext>
                </a:extLst>
              </a:tr>
              <a:tr h="0">
                <a:tc>
                  <a:txBody>
                    <a:bodyPr/>
                    <a:lstStyle/>
                    <a:p>
                      <a:pPr marL="285750" indent="-285750">
                        <a:buFont typeface="Arial" panose="020B0604020202020204" pitchFamily="34" charset="0"/>
                        <a:buChar char="•"/>
                      </a:pPr>
                      <a:r>
                        <a:rPr lang="en-US" dirty="0">
                          <a:solidFill>
                            <a:schemeClr val="bg1"/>
                          </a:solidFill>
                          <a:latin typeface="Inter" panose="02000503000000020004" pitchFamily="2" charset="0"/>
                          <a:ea typeface="Inter" panose="02000503000000020004" pitchFamily="2" charset="0"/>
                        </a:rPr>
                        <a:t>Flight Status</a:t>
                      </a:r>
                    </a:p>
                  </a:txBody>
                  <a:tcPr anchor="ctr">
                    <a:lnL>
                      <a:noFill/>
                    </a:lnL>
                    <a:lnR>
                      <a:noFill/>
                    </a:lnR>
                    <a:lnT>
                      <a:noFill/>
                    </a:lnT>
                    <a:lnB>
                      <a:noFill/>
                    </a:lnB>
                  </a:tcPr>
                </a:tc>
                <a:extLst>
                  <a:ext uri="{0D108BD9-81ED-4DB2-BD59-A6C34878D82A}">
                    <a16:rowId xmlns:a16="http://schemas.microsoft.com/office/drawing/2014/main" val="2076331724"/>
                  </a:ext>
                </a:extLst>
              </a:tr>
            </a:tbl>
          </a:graphicData>
        </a:graphic>
      </p:graphicFrame>
      <p:pic>
        <p:nvPicPr>
          <p:cNvPr id="1026" name="Picture 2" descr="Airlines Dataset to predict a delay">
            <a:extLst>
              <a:ext uri="{FF2B5EF4-FFF2-40B4-BE49-F238E27FC236}">
                <a16:creationId xmlns:a16="http://schemas.microsoft.com/office/drawing/2014/main" id="{F0F0463D-9873-415F-BC2D-24E035AD14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96388" y="392987"/>
            <a:ext cx="4686300" cy="4686300"/>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140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0937" t="-19492" b="-7469"/>
            </a:stretch>
          </a:blipFill>
        </p:spPr>
      </p:sp>
      <p:sp>
        <p:nvSpPr>
          <p:cNvPr id="14" name="TextBox 14"/>
          <p:cNvSpPr txBox="1"/>
          <p:nvPr/>
        </p:nvSpPr>
        <p:spPr>
          <a:xfrm>
            <a:off x="762000" y="269291"/>
            <a:ext cx="6881442" cy="951414"/>
          </a:xfrm>
          <a:prstGeom prst="rect">
            <a:avLst/>
          </a:prstGeom>
        </p:spPr>
        <p:txBody>
          <a:bodyPr wrap="square" lIns="0" tIns="0" rIns="0" bIns="0" rtlCol="0" anchor="t">
            <a:spAutoFit/>
          </a:bodyPr>
          <a:lstStyle/>
          <a:p>
            <a:pPr algn="l">
              <a:lnSpc>
                <a:spcPts val="8072"/>
              </a:lnSpc>
            </a:pPr>
            <a:r>
              <a:rPr lang="en-US" sz="4400" b="1" dirty="0">
                <a:solidFill>
                  <a:srgbClr val="FFFFFF"/>
                </a:solidFill>
                <a:latin typeface="Poppins Semi-Bold"/>
                <a:ea typeface="Poppins Semi-Bold"/>
                <a:cs typeface="Poppins Semi-Bold"/>
                <a:sym typeface="Poppins Semi-Bold"/>
              </a:rPr>
              <a:t>2. Dataset Overview</a:t>
            </a:r>
          </a:p>
        </p:txBody>
      </p:sp>
      <p:cxnSp>
        <p:nvCxnSpPr>
          <p:cNvPr id="18" name="Straight Connector 17">
            <a:extLst>
              <a:ext uri="{FF2B5EF4-FFF2-40B4-BE49-F238E27FC236}">
                <a16:creationId xmlns:a16="http://schemas.microsoft.com/office/drawing/2014/main" id="{F7550212-C8FB-4075-864D-66C3E00D6996}"/>
              </a:ext>
            </a:extLst>
          </p:cNvPr>
          <p:cNvCxnSpPr>
            <a:cxnSpLocks/>
          </p:cNvCxnSpPr>
          <p:nvPr/>
        </p:nvCxnSpPr>
        <p:spPr>
          <a:xfrm>
            <a:off x="762000" y="1281517"/>
            <a:ext cx="5562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536103-C174-44D5-AF5E-CA1E574FD0EB}"/>
              </a:ext>
            </a:extLst>
          </p:cNvPr>
          <p:cNvCxnSpPr>
            <a:cxnSpLocks/>
          </p:cNvCxnSpPr>
          <p:nvPr/>
        </p:nvCxnSpPr>
        <p:spPr>
          <a:xfrm>
            <a:off x="13106400" y="9486900"/>
            <a:ext cx="548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4E9F6388-B10F-4347-958B-4D9E0AF31777}"/>
              </a:ext>
            </a:extLst>
          </p:cNvPr>
          <p:cNvSpPr txBox="1"/>
          <p:nvPr/>
        </p:nvSpPr>
        <p:spPr>
          <a:xfrm>
            <a:off x="1604409" y="2600964"/>
            <a:ext cx="15079182" cy="6228385"/>
          </a:xfrm>
          <a:prstGeom prst="rect">
            <a:avLst/>
          </a:prstGeom>
        </p:spPr>
        <p:txBody>
          <a:bodyPr lIns="50800" tIns="50800" rIns="50800" bIns="50800" rtlCol="0" anchor="ctr"/>
          <a:lstStyle/>
          <a:p>
            <a:pPr algn="ctr">
              <a:lnSpc>
                <a:spcPts val="2940"/>
              </a:lnSpc>
            </a:pPr>
            <a:endParaRPr/>
          </a:p>
        </p:txBody>
      </p:sp>
      <p:sp>
        <p:nvSpPr>
          <p:cNvPr id="8" name="TextBox 7">
            <a:extLst>
              <a:ext uri="{FF2B5EF4-FFF2-40B4-BE49-F238E27FC236}">
                <a16:creationId xmlns:a16="http://schemas.microsoft.com/office/drawing/2014/main" id="{993E0EF1-FAAE-435B-8EA3-65D2F33D5E9B}"/>
              </a:ext>
            </a:extLst>
          </p:cNvPr>
          <p:cNvSpPr txBox="1"/>
          <p:nvPr/>
        </p:nvSpPr>
        <p:spPr>
          <a:xfrm>
            <a:off x="762000" y="1818917"/>
            <a:ext cx="5943600" cy="461665"/>
          </a:xfrm>
          <a:prstGeom prst="rect">
            <a:avLst/>
          </a:prstGeom>
          <a:noFill/>
        </p:spPr>
        <p:txBody>
          <a:bodyPr wrap="square" rtlCol="0">
            <a:spAutoFit/>
          </a:bodyPr>
          <a:lstStyle/>
          <a:p>
            <a:r>
              <a:rPr lang="en-US" sz="2400" dirty="0">
                <a:solidFill>
                  <a:schemeClr val="bg1"/>
                </a:solidFill>
                <a:latin typeface="+mj-lt"/>
                <a:ea typeface="Inter" panose="02000503000000020004" pitchFamily="2" charset="0"/>
              </a:rPr>
              <a:t>Data Frame Preview:</a:t>
            </a:r>
          </a:p>
        </p:txBody>
      </p:sp>
      <p:grpSp>
        <p:nvGrpSpPr>
          <p:cNvPr id="11" name="Group 10">
            <a:extLst>
              <a:ext uri="{FF2B5EF4-FFF2-40B4-BE49-F238E27FC236}">
                <a16:creationId xmlns:a16="http://schemas.microsoft.com/office/drawing/2014/main" id="{C84DF734-47AB-46CD-9E07-4994DC403BE8}"/>
              </a:ext>
            </a:extLst>
          </p:cNvPr>
          <p:cNvGrpSpPr/>
          <p:nvPr/>
        </p:nvGrpSpPr>
        <p:grpSpPr>
          <a:xfrm>
            <a:off x="778306" y="2621759"/>
            <a:ext cx="17052493" cy="5410706"/>
            <a:chOff x="778306" y="2621759"/>
            <a:chExt cx="17052493" cy="5410706"/>
          </a:xfrm>
        </p:grpSpPr>
        <p:pic>
          <p:nvPicPr>
            <p:cNvPr id="4" name="Picture 3">
              <a:extLst>
                <a:ext uri="{FF2B5EF4-FFF2-40B4-BE49-F238E27FC236}">
                  <a16:creationId xmlns:a16="http://schemas.microsoft.com/office/drawing/2014/main" id="{0E934DD4-8B3D-4CFC-ABA2-E89D3353F8D9}"/>
                </a:ext>
              </a:extLst>
            </p:cNvPr>
            <p:cNvPicPr>
              <a:picLocks noChangeAspect="1"/>
            </p:cNvPicPr>
            <p:nvPr/>
          </p:nvPicPr>
          <p:blipFill>
            <a:blip r:embed="rId4"/>
            <a:stretch>
              <a:fillRect/>
            </a:stretch>
          </p:blipFill>
          <p:spPr>
            <a:xfrm>
              <a:off x="778306" y="2621759"/>
              <a:ext cx="11606610" cy="5410706"/>
            </a:xfrm>
            <a:prstGeom prst="rect">
              <a:avLst/>
            </a:prstGeom>
          </p:spPr>
        </p:pic>
        <p:pic>
          <p:nvPicPr>
            <p:cNvPr id="10" name="Picture 9">
              <a:extLst>
                <a:ext uri="{FF2B5EF4-FFF2-40B4-BE49-F238E27FC236}">
                  <a16:creationId xmlns:a16="http://schemas.microsoft.com/office/drawing/2014/main" id="{F5FA377E-6AE2-452E-81AA-F1987FDCF2EC}"/>
                </a:ext>
              </a:extLst>
            </p:cNvPr>
            <p:cNvPicPr>
              <a:picLocks noChangeAspect="1"/>
            </p:cNvPicPr>
            <p:nvPr/>
          </p:nvPicPr>
          <p:blipFill rotWithShape="1">
            <a:blip r:embed="rId5"/>
            <a:srcRect b="982"/>
            <a:stretch/>
          </p:blipFill>
          <p:spPr>
            <a:xfrm>
              <a:off x="11457976" y="2621759"/>
              <a:ext cx="6372823" cy="5410705"/>
            </a:xfrm>
            <a:prstGeom prst="rect">
              <a:avLst/>
            </a:prstGeom>
          </p:spPr>
        </p:pic>
      </p:grpSp>
    </p:spTree>
    <p:extLst>
      <p:ext uri="{BB962C8B-B14F-4D97-AF65-F5344CB8AC3E}">
        <p14:creationId xmlns:p14="http://schemas.microsoft.com/office/powerpoint/2010/main" val="16387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937" t="-19492" b="-7469"/>
            </a:stretch>
          </a:blipFill>
        </p:spPr>
      </p:sp>
      <p:sp>
        <p:nvSpPr>
          <p:cNvPr id="14" name="TextBox 14"/>
          <p:cNvSpPr txBox="1"/>
          <p:nvPr/>
        </p:nvSpPr>
        <p:spPr>
          <a:xfrm>
            <a:off x="762000" y="269291"/>
            <a:ext cx="8991600" cy="937051"/>
          </a:xfrm>
          <a:prstGeom prst="rect">
            <a:avLst/>
          </a:prstGeom>
        </p:spPr>
        <p:txBody>
          <a:bodyPr wrap="square" lIns="0" tIns="0" rIns="0" bIns="0" rtlCol="0" anchor="t">
            <a:spAutoFit/>
          </a:bodyPr>
          <a:lstStyle/>
          <a:p>
            <a:pPr algn="l">
              <a:lnSpc>
                <a:spcPts val="8072"/>
              </a:lnSpc>
            </a:pPr>
            <a:r>
              <a:rPr lang="en-US" sz="4400" b="1" dirty="0">
                <a:solidFill>
                  <a:srgbClr val="FFFFFF"/>
                </a:solidFill>
                <a:latin typeface="Poppins Semi-Bold"/>
                <a:ea typeface="Poppins Semi-Bold"/>
                <a:cs typeface="Poppins Semi-Bold"/>
                <a:sym typeface="Poppins Semi-Bold"/>
              </a:rPr>
              <a:t>3. Data preparation &amp; Cleaning</a:t>
            </a:r>
          </a:p>
        </p:txBody>
      </p:sp>
      <p:cxnSp>
        <p:nvCxnSpPr>
          <p:cNvPr id="18" name="Straight Connector 17">
            <a:extLst>
              <a:ext uri="{FF2B5EF4-FFF2-40B4-BE49-F238E27FC236}">
                <a16:creationId xmlns:a16="http://schemas.microsoft.com/office/drawing/2014/main" id="{F7550212-C8FB-4075-864D-66C3E00D6996}"/>
              </a:ext>
            </a:extLst>
          </p:cNvPr>
          <p:cNvCxnSpPr>
            <a:cxnSpLocks/>
          </p:cNvCxnSpPr>
          <p:nvPr/>
        </p:nvCxnSpPr>
        <p:spPr>
          <a:xfrm>
            <a:off x="762000" y="1281517"/>
            <a:ext cx="876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536103-C174-44D5-AF5E-CA1E574FD0EB}"/>
              </a:ext>
            </a:extLst>
          </p:cNvPr>
          <p:cNvCxnSpPr>
            <a:cxnSpLocks/>
          </p:cNvCxnSpPr>
          <p:nvPr/>
        </p:nvCxnSpPr>
        <p:spPr>
          <a:xfrm>
            <a:off x="13106400" y="9486900"/>
            <a:ext cx="548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4">
            <a:extLst>
              <a:ext uri="{FF2B5EF4-FFF2-40B4-BE49-F238E27FC236}">
                <a16:creationId xmlns:a16="http://schemas.microsoft.com/office/drawing/2014/main" id="{09267818-65F4-4FC5-8DE7-862F8988EF67}"/>
              </a:ext>
            </a:extLst>
          </p:cNvPr>
          <p:cNvGrpSpPr/>
          <p:nvPr/>
        </p:nvGrpSpPr>
        <p:grpSpPr>
          <a:xfrm>
            <a:off x="1590260" y="2089907"/>
            <a:ext cx="9896062" cy="2013716"/>
            <a:chOff x="0" y="-57150"/>
            <a:chExt cx="2271532" cy="1058571"/>
          </a:xfrm>
        </p:grpSpPr>
        <p:sp>
          <p:nvSpPr>
            <p:cNvPr id="13" name="Freeform 5">
              <a:extLst>
                <a:ext uri="{FF2B5EF4-FFF2-40B4-BE49-F238E27FC236}">
                  <a16:creationId xmlns:a16="http://schemas.microsoft.com/office/drawing/2014/main" id="{488A1DD1-1DAF-41ED-ABAF-B021D887730A}"/>
                </a:ext>
              </a:extLst>
            </p:cNvPr>
            <p:cNvSpPr/>
            <p:nvPr/>
          </p:nvSpPr>
          <p:spPr>
            <a:xfrm>
              <a:off x="0" y="0"/>
              <a:ext cx="2271532" cy="821055"/>
            </a:xfrm>
            <a:custGeom>
              <a:avLst/>
              <a:gdLst/>
              <a:ahLst/>
              <a:cxnLst/>
              <a:rect l="l" t="t" r="r" b="b"/>
              <a:pathLst>
                <a:path w="2271532" h="1001421">
                  <a:moveTo>
                    <a:pt x="23339" y="0"/>
                  </a:moveTo>
                  <a:lnTo>
                    <a:pt x="2248193" y="0"/>
                  </a:lnTo>
                  <a:cubicBezTo>
                    <a:pt x="2254383" y="0"/>
                    <a:pt x="2260319" y="2459"/>
                    <a:pt x="2264696" y="6836"/>
                  </a:cubicBezTo>
                  <a:cubicBezTo>
                    <a:pt x="2269073" y="11213"/>
                    <a:pt x="2271532" y="17149"/>
                    <a:pt x="2271532" y="23339"/>
                  </a:cubicBezTo>
                  <a:lnTo>
                    <a:pt x="2271532" y="978082"/>
                  </a:lnTo>
                  <a:cubicBezTo>
                    <a:pt x="2271532" y="990972"/>
                    <a:pt x="2261083" y="1001421"/>
                    <a:pt x="2248193" y="1001421"/>
                  </a:cubicBezTo>
                  <a:lnTo>
                    <a:pt x="23339" y="1001421"/>
                  </a:lnTo>
                  <a:cubicBezTo>
                    <a:pt x="10449" y="1001421"/>
                    <a:pt x="0" y="990972"/>
                    <a:pt x="0" y="978082"/>
                  </a:cubicBezTo>
                  <a:lnTo>
                    <a:pt x="0" y="23339"/>
                  </a:lnTo>
                  <a:cubicBezTo>
                    <a:pt x="0" y="10449"/>
                    <a:pt x="10449" y="0"/>
                    <a:pt x="23339" y="0"/>
                  </a:cubicBezTo>
                  <a:close/>
                </a:path>
              </a:pathLst>
            </a:custGeom>
            <a:solidFill>
              <a:srgbClr val="001737"/>
            </a:solidFill>
            <a:ln w="28575" cap="rnd">
              <a:solidFill>
                <a:srgbClr val="FFFFFF"/>
              </a:solidFill>
              <a:prstDash val="solid"/>
              <a:round/>
            </a:ln>
          </p:spPr>
          <p:txBody>
            <a:bodyPr/>
            <a:lstStyle/>
            <a:p>
              <a:endParaRPr lang="en-US" b="0" dirty="0">
                <a:solidFill>
                  <a:schemeClr val="bg1"/>
                </a:solidFill>
                <a:effectLst/>
                <a:latin typeface="Poppins Extra-Light" panose="020B0604020202020204" charset="0"/>
                <a:cs typeface="Poppins Extra-Light" panose="020B0604020202020204" charset="0"/>
              </a:endParaRPr>
            </a:p>
            <a:p>
              <a:r>
                <a:rPr lang="en-US" sz="2000" b="0" dirty="0">
                  <a:solidFill>
                    <a:schemeClr val="bg1"/>
                  </a:solidFill>
                  <a:effectLst/>
                  <a:latin typeface="+mj-lt"/>
                  <a:ea typeface="Inter" panose="02000503000000020004" pitchFamily="2" charset="0"/>
                  <a:cs typeface="Poppins Extra-Light" panose="020B0604020202020204" charset="0"/>
                </a:rPr>
                <a:t>The dataset required minimal cleaning, as the raw data was already well-structured, with no missing values, duplicates, or obvious inconsistencies. Most preprocessing focused on feature extraction rather than data correction.</a:t>
              </a:r>
            </a:p>
          </p:txBody>
        </p:sp>
        <p:sp>
          <p:nvSpPr>
            <p:cNvPr id="15" name="TextBox 6">
              <a:extLst>
                <a:ext uri="{FF2B5EF4-FFF2-40B4-BE49-F238E27FC236}">
                  <a16:creationId xmlns:a16="http://schemas.microsoft.com/office/drawing/2014/main" id="{1D095C95-5D46-4D93-855C-865B9279AFA3}"/>
                </a:ext>
              </a:extLst>
            </p:cNvPr>
            <p:cNvSpPr txBox="1"/>
            <p:nvPr/>
          </p:nvSpPr>
          <p:spPr>
            <a:xfrm>
              <a:off x="0" y="-57150"/>
              <a:ext cx="2271532" cy="1058571"/>
            </a:xfrm>
            <a:prstGeom prst="rect">
              <a:avLst/>
            </a:prstGeom>
          </p:spPr>
          <p:txBody>
            <a:bodyPr lIns="50800" tIns="50800" rIns="50800" bIns="50800" rtlCol="0" anchor="ctr"/>
            <a:lstStyle/>
            <a:p>
              <a:pPr marL="453390" lvl="1" indent="-226695" algn="ctr">
                <a:lnSpc>
                  <a:spcPts val="2940"/>
                </a:lnSpc>
                <a:buFont typeface="Arial"/>
                <a:buChar char="•"/>
              </a:pPr>
              <a:endParaRPr dirty="0"/>
            </a:p>
          </p:txBody>
        </p:sp>
      </p:grpSp>
      <p:pic>
        <p:nvPicPr>
          <p:cNvPr id="9" name="Picture 8">
            <a:extLst>
              <a:ext uri="{FF2B5EF4-FFF2-40B4-BE49-F238E27FC236}">
                <a16:creationId xmlns:a16="http://schemas.microsoft.com/office/drawing/2014/main" id="{BB75C158-6629-4364-ADFF-6586A79363E4}"/>
              </a:ext>
            </a:extLst>
          </p:cNvPr>
          <p:cNvPicPr>
            <a:picLocks noChangeAspect="1"/>
          </p:cNvPicPr>
          <p:nvPr/>
        </p:nvPicPr>
        <p:blipFill>
          <a:blip r:embed="rId3"/>
          <a:stretch>
            <a:fillRect/>
          </a:stretch>
        </p:blipFill>
        <p:spPr>
          <a:xfrm>
            <a:off x="1590260" y="4190804"/>
            <a:ext cx="9896062" cy="4113424"/>
          </a:xfrm>
          <a:prstGeom prst="rect">
            <a:avLst/>
          </a:prstGeom>
        </p:spPr>
      </p:pic>
      <p:pic>
        <p:nvPicPr>
          <p:cNvPr id="4" name="Picture 3">
            <a:extLst>
              <a:ext uri="{FF2B5EF4-FFF2-40B4-BE49-F238E27FC236}">
                <a16:creationId xmlns:a16="http://schemas.microsoft.com/office/drawing/2014/main" id="{DC71B9C3-B690-49CE-8B4A-3B3B916B9FC3}"/>
              </a:ext>
            </a:extLst>
          </p:cNvPr>
          <p:cNvPicPr>
            <a:picLocks noChangeAspect="1"/>
          </p:cNvPicPr>
          <p:nvPr/>
        </p:nvPicPr>
        <p:blipFill>
          <a:blip r:embed="rId4"/>
          <a:stretch>
            <a:fillRect/>
          </a:stretch>
        </p:blipFill>
        <p:spPr>
          <a:xfrm>
            <a:off x="11944149" y="2198623"/>
            <a:ext cx="4814033" cy="6105603"/>
          </a:xfrm>
          <a:prstGeom prst="rect">
            <a:avLst/>
          </a:prstGeom>
        </p:spPr>
      </p:pic>
    </p:spTree>
    <p:extLst>
      <p:ext uri="{BB962C8B-B14F-4D97-AF65-F5344CB8AC3E}">
        <p14:creationId xmlns:p14="http://schemas.microsoft.com/office/powerpoint/2010/main" val="1971125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937" t="-19492" b="-7469"/>
            </a:stretch>
          </a:blipFill>
        </p:spPr>
      </p:sp>
      <p:sp>
        <p:nvSpPr>
          <p:cNvPr id="14" name="TextBox 14"/>
          <p:cNvSpPr txBox="1"/>
          <p:nvPr/>
        </p:nvSpPr>
        <p:spPr>
          <a:xfrm>
            <a:off x="762000" y="269291"/>
            <a:ext cx="9829800" cy="937051"/>
          </a:xfrm>
          <a:prstGeom prst="rect">
            <a:avLst/>
          </a:prstGeom>
        </p:spPr>
        <p:txBody>
          <a:bodyPr wrap="square" lIns="0" tIns="0" rIns="0" bIns="0" rtlCol="0" anchor="t">
            <a:spAutoFit/>
          </a:bodyPr>
          <a:lstStyle/>
          <a:p>
            <a:pPr algn="l">
              <a:lnSpc>
                <a:spcPts val="8072"/>
              </a:lnSpc>
            </a:pPr>
            <a:r>
              <a:rPr lang="en-US" sz="4400" b="1" dirty="0">
                <a:solidFill>
                  <a:srgbClr val="FFFFFF"/>
                </a:solidFill>
                <a:latin typeface="Poppins Semi-Bold"/>
                <a:ea typeface="Poppins Semi-Bold"/>
                <a:cs typeface="Poppins Semi-Bold"/>
                <a:sym typeface="Poppins Semi-Bold"/>
              </a:rPr>
              <a:t>4. Exploration Data Analysis (EDA)</a:t>
            </a:r>
          </a:p>
        </p:txBody>
      </p:sp>
      <p:cxnSp>
        <p:nvCxnSpPr>
          <p:cNvPr id="18" name="Straight Connector 17">
            <a:extLst>
              <a:ext uri="{FF2B5EF4-FFF2-40B4-BE49-F238E27FC236}">
                <a16:creationId xmlns:a16="http://schemas.microsoft.com/office/drawing/2014/main" id="{F7550212-C8FB-4075-864D-66C3E00D6996}"/>
              </a:ext>
            </a:extLst>
          </p:cNvPr>
          <p:cNvCxnSpPr>
            <a:cxnSpLocks/>
          </p:cNvCxnSpPr>
          <p:nvPr/>
        </p:nvCxnSpPr>
        <p:spPr>
          <a:xfrm>
            <a:off x="762000" y="1281517"/>
            <a:ext cx="96012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536103-C174-44D5-AF5E-CA1E574FD0EB}"/>
              </a:ext>
            </a:extLst>
          </p:cNvPr>
          <p:cNvCxnSpPr>
            <a:cxnSpLocks/>
          </p:cNvCxnSpPr>
          <p:nvPr/>
        </p:nvCxnSpPr>
        <p:spPr>
          <a:xfrm>
            <a:off x="13106400" y="9486900"/>
            <a:ext cx="548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4">
            <a:extLst>
              <a:ext uri="{FF2B5EF4-FFF2-40B4-BE49-F238E27FC236}">
                <a16:creationId xmlns:a16="http://schemas.microsoft.com/office/drawing/2014/main" id="{1F913837-E927-4413-952D-BE8F42AABCB7}"/>
              </a:ext>
            </a:extLst>
          </p:cNvPr>
          <p:cNvSpPr txBox="1"/>
          <p:nvPr/>
        </p:nvSpPr>
        <p:spPr>
          <a:xfrm>
            <a:off x="762000" y="1281517"/>
            <a:ext cx="9829800" cy="893963"/>
          </a:xfrm>
          <a:prstGeom prst="rect">
            <a:avLst/>
          </a:prstGeom>
        </p:spPr>
        <p:txBody>
          <a:bodyPr wrap="square" lIns="0" tIns="0" rIns="0" bIns="0" rtlCol="0" anchor="t">
            <a:spAutoFit/>
          </a:bodyPr>
          <a:lstStyle/>
          <a:p>
            <a:pPr marL="571500" indent="-571500" algn="l">
              <a:lnSpc>
                <a:spcPts val="8072"/>
              </a:lnSpc>
              <a:buFont typeface="Arial" panose="020B0604020202020204" pitchFamily="34" charset="0"/>
              <a:buChar char="•"/>
            </a:pPr>
            <a:r>
              <a:rPr lang="en-US" sz="2800" b="1" dirty="0">
                <a:solidFill>
                  <a:srgbClr val="FFFFFF"/>
                </a:solidFill>
                <a:latin typeface="Poppins Semi-Bold"/>
                <a:ea typeface="Poppins Semi-Bold"/>
                <a:cs typeface="Poppins Semi-Bold"/>
                <a:sym typeface="Poppins Semi-Bold"/>
              </a:rPr>
              <a:t>Passengers Demographic</a:t>
            </a:r>
          </a:p>
        </p:txBody>
      </p:sp>
      <p:pic>
        <p:nvPicPr>
          <p:cNvPr id="10" name="Picture 9">
            <a:extLst>
              <a:ext uri="{FF2B5EF4-FFF2-40B4-BE49-F238E27FC236}">
                <a16:creationId xmlns:a16="http://schemas.microsoft.com/office/drawing/2014/main" id="{A43C1F9B-D9E7-4BA3-908F-92174D6D8A11}"/>
              </a:ext>
            </a:extLst>
          </p:cNvPr>
          <p:cNvPicPr>
            <a:picLocks noChangeAspect="1"/>
          </p:cNvPicPr>
          <p:nvPr/>
        </p:nvPicPr>
        <p:blipFill>
          <a:blip r:embed="rId3"/>
          <a:stretch>
            <a:fillRect/>
          </a:stretch>
        </p:blipFill>
        <p:spPr>
          <a:xfrm>
            <a:off x="1790700" y="2624707"/>
            <a:ext cx="3276600" cy="2544294"/>
          </a:xfrm>
          <a:prstGeom prst="rect">
            <a:avLst/>
          </a:prstGeom>
        </p:spPr>
      </p:pic>
      <p:pic>
        <p:nvPicPr>
          <p:cNvPr id="19" name="Picture 18">
            <a:extLst>
              <a:ext uri="{FF2B5EF4-FFF2-40B4-BE49-F238E27FC236}">
                <a16:creationId xmlns:a16="http://schemas.microsoft.com/office/drawing/2014/main" id="{D34C12C4-729F-4080-9501-32BD684C805B}"/>
              </a:ext>
            </a:extLst>
          </p:cNvPr>
          <p:cNvPicPr>
            <a:picLocks noChangeAspect="1"/>
          </p:cNvPicPr>
          <p:nvPr/>
        </p:nvPicPr>
        <p:blipFill>
          <a:blip r:embed="rId4"/>
          <a:stretch>
            <a:fillRect/>
          </a:stretch>
        </p:blipFill>
        <p:spPr>
          <a:xfrm>
            <a:off x="1447800" y="5383519"/>
            <a:ext cx="3962400" cy="3248005"/>
          </a:xfrm>
          <a:prstGeom prst="rect">
            <a:avLst/>
          </a:prstGeom>
        </p:spPr>
      </p:pic>
      <p:pic>
        <p:nvPicPr>
          <p:cNvPr id="22" name="Picture 21">
            <a:extLst>
              <a:ext uri="{FF2B5EF4-FFF2-40B4-BE49-F238E27FC236}">
                <a16:creationId xmlns:a16="http://schemas.microsoft.com/office/drawing/2014/main" id="{FEFA6380-6D08-43B7-91D3-C9B9964E9270}"/>
              </a:ext>
            </a:extLst>
          </p:cNvPr>
          <p:cNvPicPr>
            <a:picLocks noChangeAspect="1"/>
          </p:cNvPicPr>
          <p:nvPr/>
        </p:nvPicPr>
        <p:blipFill>
          <a:blip r:embed="rId5"/>
          <a:stretch>
            <a:fillRect/>
          </a:stretch>
        </p:blipFill>
        <p:spPr>
          <a:xfrm>
            <a:off x="5621444" y="5362166"/>
            <a:ext cx="6227655" cy="3248005"/>
          </a:xfrm>
          <a:prstGeom prst="rect">
            <a:avLst/>
          </a:prstGeom>
        </p:spPr>
      </p:pic>
      <p:pic>
        <p:nvPicPr>
          <p:cNvPr id="24" name="Picture 23">
            <a:extLst>
              <a:ext uri="{FF2B5EF4-FFF2-40B4-BE49-F238E27FC236}">
                <a16:creationId xmlns:a16="http://schemas.microsoft.com/office/drawing/2014/main" id="{60BBA9AC-8569-49EE-B8B5-ABC915E32E67}"/>
              </a:ext>
            </a:extLst>
          </p:cNvPr>
          <p:cNvPicPr>
            <a:picLocks noChangeAspect="1"/>
          </p:cNvPicPr>
          <p:nvPr/>
        </p:nvPicPr>
        <p:blipFill>
          <a:blip r:embed="rId6"/>
          <a:stretch>
            <a:fillRect/>
          </a:stretch>
        </p:blipFill>
        <p:spPr>
          <a:xfrm>
            <a:off x="5636427" y="2624707"/>
            <a:ext cx="5814309" cy="2544294"/>
          </a:xfrm>
          <a:prstGeom prst="rect">
            <a:avLst/>
          </a:prstGeom>
        </p:spPr>
      </p:pic>
      <p:grpSp>
        <p:nvGrpSpPr>
          <p:cNvPr id="27" name="Group 5">
            <a:extLst>
              <a:ext uri="{FF2B5EF4-FFF2-40B4-BE49-F238E27FC236}">
                <a16:creationId xmlns:a16="http://schemas.microsoft.com/office/drawing/2014/main" id="{AD7EF6B9-2253-4A4B-B4D8-F45AB083CB1B}"/>
              </a:ext>
            </a:extLst>
          </p:cNvPr>
          <p:cNvGrpSpPr/>
          <p:nvPr/>
        </p:nvGrpSpPr>
        <p:grpSpPr>
          <a:xfrm>
            <a:off x="10134600" y="1345109"/>
            <a:ext cx="7335944" cy="7265061"/>
            <a:chOff x="0" y="-57150"/>
            <a:chExt cx="1932101" cy="1913432"/>
          </a:xfrm>
        </p:grpSpPr>
        <p:sp>
          <p:nvSpPr>
            <p:cNvPr id="28" name="Freeform 6">
              <a:extLst>
                <a:ext uri="{FF2B5EF4-FFF2-40B4-BE49-F238E27FC236}">
                  <a16:creationId xmlns:a16="http://schemas.microsoft.com/office/drawing/2014/main" id="{772E86D4-27A2-4276-B277-4AF846EADEE8}"/>
                </a:ext>
              </a:extLst>
            </p:cNvPr>
            <p:cNvSpPr/>
            <p:nvPr/>
          </p:nvSpPr>
          <p:spPr>
            <a:xfrm>
              <a:off x="617571" y="230335"/>
              <a:ext cx="1314530" cy="1625947"/>
            </a:xfrm>
            <a:custGeom>
              <a:avLst/>
              <a:gdLst/>
              <a:ahLst/>
              <a:cxnLst/>
              <a:rect l="l" t="t" r="r" b="b"/>
              <a:pathLst>
                <a:path w="1560644" h="1638311">
                  <a:moveTo>
                    <a:pt x="33970" y="0"/>
                  </a:moveTo>
                  <a:lnTo>
                    <a:pt x="1526674" y="0"/>
                  </a:lnTo>
                  <a:cubicBezTo>
                    <a:pt x="1535683" y="0"/>
                    <a:pt x="1544324" y="3579"/>
                    <a:pt x="1550694" y="9950"/>
                  </a:cubicBezTo>
                  <a:cubicBezTo>
                    <a:pt x="1557065" y="16320"/>
                    <a:pt x="1560644" y="24960"/>
                    <a:pt x="1560644" y="33970"/>
                  </a:cubicBezTo>
                  <a:lnTo>
                    <a:pt x="1560644" y="1604341"/>
                  </a:lnTo>
                  <a:cubicBezTo>
                    <a:pt x="1560644" y="1613350"/>
                    <a:pt x="1557065" y="1621991"/>
                    <a:pt x="1550694" y="1628361"/>
                  </a:cubicBezTo>
                  <a:cubicBezTo>
                    <a:pt x="1544324" y="1634732"/>
                    <a:pt x="1535683" y="1638311"/>
                    <a:pt x="1526674" y="1638311"/>
                  </a:cubicBezTo>
                  <a:lnTo>
                    <a:pt x="33970" y="1638311"/>
                  </a:lnTo>
                  <a:cubicBezTo>
                    <a:pt x="24960" y="1638311"/>
                    <a:pt x="16320" y="1634732"/>
                    <a:pt x="9950" y="1628361"/>
                  </a:cubicBezTo>
                  <a:cubicBezTo>
                    <a:pt x="3579" y="1621991"/>
                    <a:pt x="0" y="1613350"/>
                    <a:pt x="0" y="1604341"/>
                  </a:cubicBezTo>
                  <a:lnTo>
                    <a:pt x="0" y="33970"/>
                  </a:lnTo>
                  <a:cubicBezTo>
                    <a:pt x="0" y="24960"/>
                    <a:pt x="3579" y="16320"/>
                    <a:pt x="9950" y="9950"/>
                  </a:cubicBezTo>
                  <a:cubicBezTo>
                    <a:pt x="16320" y="3579"/>
                    <a:pt x="24960" y="0"/>
                    <a:pt x="33970" y="0"/>
                  </a:cubicBezTo>
                  <a:close/>
                </a:path>
              </a:pathLst>
            </a:custGeom>
            <a:solidFill>
              <a:srgbClr val="001737"/>
            </a:solidFill>
            <a:ln w="38100" cap="rnd">
              <a:solidFill>
                <a:srgbClr val="FFFFFF"/>
              </a:solidFill>
              <a:prstDash val="solid"/>
              <a:round/>
            </a:ln>
          </p:spPr>
          <p:txBody>
            <a:bodyPr/>
            <a:lstStyle/>
            <a:p>
              <a:pPr marL="285750"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pPr marL="285750" indent="-285750">
                <a:buFont typeface="Arial" panose="020B0604020202020204" pitchFamily="34" charset="0"/>
                <a:buChar char="•"/>
              </a:pPr>
              <a:r>
                <a:rPr lang="en-US" sz="2000" dirty="0">
                  <a:solidFill>
                    <a:schemeClr val="bg1"/>
                  </a:solidFill>
                  <a:latin typeface="+mj-lt"/>
                  <a:ea typeface="Inter" panose="02000503000000020004" pitchFamily="2" charset="0"/>
                </a:rPr>
                <a:t>Passenger gender distribution is nearly </a:t>
              </a:r>
              <a:r>
                <a:rPr lang="en-US" sz="2000" b="1" dirty="0">
                  <a:solidFill>
                    <a:schemeClr val="bg1"/>
                  </a:solidFill>
                  <a:latin typeface="+mj-lt"/>
                  <a:ea typeface="Inter" panose="02000503000000020004" pitchFamily="2" charset="0"/>
                </a:rPr>
                <a:t>balanced</a:t>
              </a:r>
              <a:r>
                <a:rPr lang="en-US" sz="2000" dirty="0">
                  <a:solidFill>
                    <a:schemeClr val="bg1"/>
                  </a:solidFill>
                  <a:latin typeface="+mj-lt"/>
                  <a:ea typeface="Inter" panose="02000503000000020004" pitchFamily="2" charset="0"/>
                </a:rPr>
                <a:t>, indicating no strong gender bias in travel demand.</a:t>
              </a:r>
            </a:p>
            <a:p>
              <a:pPr marL="285750"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pPr marL="285750" indent="-285750">
                <a:buFont typeface="Arial" panose="020B0604020202020204" pitchFamily="34" charset="0"/>
                <a:buChar char="•"/>
              </a:pPr>
              <a:r>
                <a:rPr lang="en-US" sz="2000" b="1" dirty="0">
                  <a:solidFill>
                    <a:schemeClr val="bg1"/>
                  </a:solidFill>
                  <a:latin typeface="+mj-lt"/>
                  <a:ea typeface="Inter" panose="02000503000000020004" pitchFamily="2" charset="0"/>
                </a:rPr>
                <a:t>Adults and seniors dominate </a:t>
              </a:r>
              <a:r>
                <a:rPr lang="en-US" sz="2000" dirty="0">
                  <a:solidFill>
                    <a:schemeClr val="bg1"/>
                  </a:solidFill>
                  <a:latin typeface="+mj-lt"/>
                  <a:ea typeface="Inter" panose="02000503000000020004" pitchFamily="2" charset="0"/>
                </a:rPr>
                <a:t>the passenger base, while children and teens form a smaller share.</a:t>
              </a:r>
            </a:p>
            <a:p>
              <a:pPr marL="285750"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pPr marL="285750" indent="-285750">
                <a:buFont typeface="Arial" panose="020B0604020202020204" pitchFamily="34" charset="0"/>
                <a:buChar char="•"/>
              </a:pPr>
              <a:r>
                <a:rPr lang="en-US" sz="2000" b="1" dirty="0">
                  <a:solidFill>
                    <a:schemeClr val="bg1"/>
                  </a:solidFill>
                  <a:latin typeface="+mj-lt"/>
                  <a:ea typeface="Inter" panose="02000503000000020004" pitchFamily="2" charset="0"/>
                </a:rPr>
                <a:t>North America and Asia </a:t>
              </a:r>
              <a:r>
                <a:rPr lang="en-US" sz="2000" dirty="0">
                  <a:solidFill>
                    <a:schemeClr val="bg1"/>
                  </a:solidFill>
                  <a:latin typeface="+mj-lt"/>
                  <a:ea typeface="Inter" panose="02000503000000020004" pitchFamily="2" charset="0"/>
                </a:rPr>
                <a:t>lead in passenger volume, reflecting strong travel demand.</a:t>
              </a:r>
            </a:p>
            <a:p>
              <a:pPr marL="285750"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pPr marL="285750" indent="-285750">
                <a:buFont typeface="Arial" panose="020B0604020202020204" pitchFamily="34" charset="0"/>
                <a:buChar char="•"/>
              </a:pPr>
              <a:r>
                <a:rPr lang="en-US" sz="2000" dirty="0">
                  <a:solidFill>
                    <a:schemeClr val="bg1"/>
                  </a:solidFill>
                  <a:latin typeface="+mj-lt"/>
                  <a:ea typeface="Inter" panose="02000503000000020004" pitchFamily="2" charset="0"/>
                </a:rPr>
                <a:t>Passenger traffic is concentrated among a limited number of nationalities, with </a:t>
              </a:r>
              <a:r>
                <a:rPr lang="en-US" sz="2000" b="1" dirty="0">
                  <a:solidFill>
                    <a:schemeClr val="bg1"/>
                  </a:solidFill>
                  <a:latin typeface="+mj-lt"/>
                  <a:ea typeface="Inter" panose="02000503000000020004" pitchFamily="2" charset="0"/>
                </a:rPr>
                <a:t>China</a:t>
              </a:r>
              <a:r>
                <a:rPr lang="en-US" sz="2000" dirty="0">
                  <a:solidFill>
                    <a:schemeClr val="bg1"/>
                  </a:solidFill>
                  <a:latin typeface="+mj-lt"/>
                  <a:ea typeface="Inter" panose="02000503000000020004" pitchFamily="2" charset="0"/>
                </a:rPr>
                <a:t> as the top contributor.</a:t>
              </a:r>
            </a:p>
            <a:p>
              <a:pPr marL="285750" indent="-285750">
                <a:buFont typeface="Arial" panose="020B0604020202020204" pitchFamily="34" charset="0"/>
                <a:buChar char="•"/>
              </a:pPr>
              <a:endParaRPr lang="en-US" sz="2000" dirty="0">
                <a:solidFill>
                  <a:schemeClr val="bg1"/>
                </a:solidFill>
                <a:latin typeface="+mj-lt"/>
                <a:ea typeface="Inter" panose="02000503000000020004" pitchFamily="2" charset="0"/>
              </a:endParaRPr>
            </a:p>
            <a:p>
              <a:pPr marL="285750" indent="-285750">
                <a:buFont typeface="Arial" panose="020B0604020202020204" pitchFamily="34" charset="0"/>
                <a:buChar char="•"/>
              </a:pPr>
              <a:r>
                <a:rPr lang="en-US" sz="2000" dirty="0">
                  <a:solidFill>
                    <a:schemeClr val="bg1"/>
                  </a:solidFill>
                  <a:latin typeface="+mj-lt"/>
                  <a:ea typeface="Inter" panose="02000503000000020004" pitchFamily="2" charset="0"/>
                </a:rPr>
                <a:t>Overall, the demographic profile points to a </a:t>
              </a:r>
              <a:r>
                <a:rPr lang="en-US" sz="2000" b="1" dirty="0">
                  <a:solidFill>
                    <a:schemeClr val="bg1"/>
                  </a:solidFill>
                  <a:latin typeface="+mj-lt"/>
                  <a:ea typeface="Inter" panose="02000503000000020004" pitchFamily="2" charset="0"/>
                </a:rPr>
                <a:t>stable, mature customer base focused on key regions and markets</a:t>
              </a:r>
              <a:r>
                <a:rPr lang="en-US" sz="2000" dirty="0">
                  <a:solidFill>
                    <a:schemeClr val="bg1"/>
                  </a:solidFill>
                  <a:latin typeface="+mj-lt"/>
                  <a:ea typeface="Inter" panose="02000503000000020004" pitchFamily="2" charset="0"/>
                </a:rPr>
                <a:t>.</a:t>
              </a:r>
            </a:p>
          </p:txBody>
        </p:sp>
        <p:sp>
          <p:nvSpPr>
            <p:cNvPr id="29" name="TextBox 7">
              <a:extLst>
                <a:ext uri="{FF2B5EF4-FFF2-40B4-BE49-F238E27FC236}">
                  <a16:creationId xmlns:a16="http://schemas.microsoft.com/office/drawing/2014/main" id="{DBD2AC02-5F0F-463F-8E93-D404F3A0E3D8}"/>
                </a:ext>
              </a:extLst>
            </p:cNvPr>
            <p:cNvSpPr txBox="1"/>
            <p:nvPr/>
          </p:nvSpPr>
          <p:spPr>
            <a:xfrm>
              <a:off x="0" y="-57150"/>
              <a:ext cx="1560644" cy="1695461"/>
            </a:xfrm>
            <a:prstGeom prst="rect">
              <a:avLst/>
            </a:prstGeom>
          </p:spPr>
          <p:txBody>
            <a:bodyPr lIns="50800" tIns="50800" rIns="50800" bIns="50800" rtlCol="0" anchor="ctr"/>
            <a:lstStyle/>
            <a:p>
              <a:pPr algn="ctr">
                <a:lnSpc>
                  <a:spcPts val="2940"/>
                </a:lnSpc>
              </a:pPr>
              <a:endParaRPr/>
            </a:p>
          </p:txBody>
        </p:sp>
      </p:grpSp>
    </p:spTree>
    <p:extLst>
      <p:ext uri="{BB962C8B-B14F-4D97-AF65-F5344CB8AC3E}">
        <p14:creationId xmlns:p14="http://schemas.microsoft.com/office/powerpoint/2010/main" val="3325363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937" t="-19492" b="-7469"/>
            </a:stretch>
          </a:blipFill>
        </p:spPr>
      </p:sp>
      <p:sp>
        <p:nvSpPr>
          <p:cNvPr id="14" name="TextBox 14"/>
          <p:cNvSpPr txBox="1"/>
          <p:nvPr/>
        </p:nvSpPr>
        <p:spPr>
          <a:xfrm>
            <a:off x="762000" y="269291"/>
            <a:ext cx="9829800" cy="937051"/>
          </a:xfrm>
          <a:prstGeom prst="rect">
            <a:avLst/>
          </a:prstGeom>
        </p:spPr>
        <p:txBody>
          <a:bodyPr wrap="square" lIns="0" tIns="0" rIns="0" bIns="0" rtlCol="0" anchor="t">
            <a:spAutoFit/>
          </a:bodyPr>
          <a:lstStyle/>
          <a:p>
            <a:pPr algn="l">
              <a:lnSpc>
                <a:spcPts val="8072"/>
              </a:lnSpc>
            </a:pPr>
            <a:r>
              <a:rPr lang="en-US" sz="4400" b="1" dirty="0">
                <a:solidFill>
                  <a:srgbClr val="FFFFFF"/>
                </a:solidFill>
                <a:latin typeface="Poppins Semi-Bold"/>
                <a:ea typeface="Poppins Semi-Bold"/>
                <a:cs typeface="Poppins Semi-Bold"/>
                <a:sym typeface="Poppins Semi-Bold"/>
              </a:rPr>
              <a:t>4. Exploration Data Analysis (EDA)</a:t>
            </a:r>
          </a:p>
        </p:txBody>
      </p:sp>
      <p:cxnSp>
        <p:nvCxnSpPr>
          <p:cNvPr id="18" name="Straight Connector 17">
            <a:extLst>
              <a:ext uri="{FF2B5EF4-FFF2-40B4-BE49-F238E27FC236}">
                <a16:creationId xmlns:a16="http://schemas.microsoft.com/office/drawing/2014/main" id="{F7550212-C8FB-4075-864D-66C3E00D6996}"/>
              </a:ext>
            </a:extLst>
          </p:cNvPr>
          <p:cNvCxnSpPr>
            <a:cxnSpLocks/>
          </p:cNvCxnSpPr>
          <p:nvPr/>
        </p:nvCxnSpPr>
        <p:spPr>
          <a:xfrm>
            <a:off x="762000" y="1281517"/>
            <a:ext cx="96012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536103-C174-44D5-AF5E-CA1E574FD0EB}"/>
              </a:ext>
            </a:extLst>
          </p:cNvPr>
          <p:cNvCxnSpPr>
            <a:cxnSpLocks/>
          </p:cNvCxnSpPr>
          <p:nvPr/>
        </p:nvCxnSpPr>
        <p:spPr>
          <a:xfrm>
            <a:off x="13106400" y="9486900"/>
            <a:ext cx="5486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4">
            <a:extLst>
              <a:ext uri="{FF2B5EF4-FFF2-40B4-BE49-F238E27FC236}">
                <a16:creationId xmlns:a16="http://schemas.microsoft.com/office/drawing/2014/main" id="{1F913837-E927-4413-952D-BE8F42AABCB7}"/>
              </a:ext>
            </a:extLst>
          </p:cNvPr>
          <p:cNvSpPr txBox="1"/>
          <p:nvPr/>
        </p:nvSpPr>
        <p:spPr>
          <a:xfrm>
            <a:off x="762000" y="1281517"/>
            <a:ext cx="9829800" cy="893963"/>
          </a:xfrm>
          <a:prstGeom prst="rect">
            <a:avLst/>
          </a:prstGeom>
        </p:spPr>
        <p:txBody>
          <a:bodyPr wrap="square" lIns="0" tIns="0" rIns="0" bIns="0" rtlCol="0" anchor="t">
            <a:spAutoFit/>
          </a:bodyPr>
          <a:lstStyle/>
          <a:p>
            <a:pPr marL="571500" indent="-571500" algn="l">
              <a:lnSpc>
                <a:spcPts val="8072"/>
              </a:lnSpc>
              <a:buFont typeface="Arial" panose="020B0604020202020204" pitchFamily="34" charset="0"/>
              <a:buChar char="•"/>
            </a:pPr>
            <a:r>
              <a:rPr lang="en-US" sz="2800" b="1" dirty="0">
                <a:solidFill>
                  <a:srgbClr val="FFFFFF"/>
                </a:solidFill>
                <a:latin typeface="Poppins Semi-Bold"/>
                <a:ea typeface="Poppins Semi-Bold"/>
                <a:cs typeface="Poppins Semi-Bold"/>
                <a:sym typeface="Poppins Semi-Bold"/>
              </a:rPr>
              <a:t>Geographics</a:t>
            </a:r>
          </a:p>
        </p:txBody>
      </p:sp>
      <p:grpSp>
        <p:nvGrpSpPr>
          <p:cNvPr id="27" name="Group 5">
            <a:extLst>
              <a:ext uri="{FF2B5EF4-FFF2-40B4-BE49-F238E27FC236}">
                <a16:creationId xmlns:a16="http://schemas.microsoft.com/office/drawing/2014/main" id="{AD7EF6B9-2253-4A4B-B4D8-F45AB083CB1B}"/>
              </a:ext>
            </a:extLst>
          </p:cNvPr>
          <p:cNvGrpSpPr/>
          <p:nvPr/>
        </p:nvGrpSpPr>
        <p:grpSpPr>
          <a:xfrm>
            <a:off x="1408294" y="1345109"/>
            <a:ext cx="14651874" cy="6437452"/>
            <a:chOff x="-2298287" y="-57150"/>
            <a:chExt cx="3858931" cy="1695461"/>
          </a:xfrm>
        </p:grpSpPr>
        <p:sp>
          <p:nvSpPr>
            <p:cNvPr id="28" name="Freeform 6">
              <a:extLst>
                <a:ext uri="{FF2B5EF4-FFF2-40B4-BE49-F238E27FC236}">
                  <a16:creationId xmlns:a16="http://schemas.microsoft.com/office/drawing/2014/main" id="{772E86D4-27A2-4276-B277-4AF846EADEE8}"/>
                </a:ext>
              </a:extLst>
            </p:cNvPr>
            <p:cNvSpPr/>
            <p:nvPr/>
          </p:nvSpPr>
          <p:spPr>
            <a:xfrm>
              <a:off x="-2298287" y="272894"/>
              <a:ext cx="2177872" cy="389387"/>
            </a:xfrm>
            <a:custGeom>
              <a:avLst/>
              <a:gdLst/>
              <a:ahLst/>
              <a:cxnLst/>
              <a:rect l="l" t="t" r="r" b="b"/>
              <a:pathLst>
                <a:path w="1560644" h="1638311">
                  <a:moveTo>
                    <a:pt x="33970" y="0"/>
                  </a:moveTo>
                  <a:lnTo>
                    <a:pt x="1526674" y="0"/>
                  </a:lnTo>
                  <a:cubicBezTo>
                    <a:pt x="1535683" y="0"/>
                    <a:pt x="1544324" y="3579"/>
                    <a:pt x="1550694" y="9950"/>
                  </a:cubicBezTo>
                  <a:cubicBezTo>
                    <a:pt x="1557065" y="16320"/>
                    <a:pt x="1560644" y="24960"/>
                    <a:pt x="1560644" y="33970"/>
                  </a:cubicBezTo>
                  <a:lnTo>
                    <a:pt x="1560644" y="1604341"/>
                  </a:lnTo>
                  <a:cubicBezTo>
                    <a:pt x="1560644" y="1613350"/>
                    <a:pt x="1557065" y="1621991"/>
                    <a:pt x="1550694" y="1628361"/>
                  </a:cubicBezTo>
                  <a:cubicBezTo>
                    <a:pt x="1544324" y="1634732"/>
                    <a:pt x="1535683" y="1638311"/>
                    <a:pt x="1526674" y="1638311"/>
                  </a:cubicBezTo>
                  <a:lnTo>
                    <a:pt x="33970" y="1638311"/>
                  </a:lnTo>
                  <a:cubicBezTo>
                    <a:pt x="24960" y="1638311"/>
                    <a:pt x="16320" y="1634732"/>
                    <a:pt x="9950" y="1628361"/>
                  </a:cubicBezTo>
                  <a:cubicBezTo>
                    <a:pt x="3579" y="1621991"/>
                    <a:pt x="0" y="1613350"/>
                    <a:pt x="0" y="1604341"/>
                  </a:cubicBezTo>
                  <a:lnTo>
                    <a:pt x="0" y="33970"/>
                  </a:lnTo>
                  <a:cubicBezTo>
                    <a:pt x="0" y="24960"/>
                    <a:pt x="3579" y="16320"/>
                    <a:pt x="9950" y="9950"/>
                  </a:cubicBezTo>
                  <a:cubicBezTo>
                    <a:pt x="16320" y="3579"/>
                    <a:pt x="24960" y="0"/>
                    <a:pt x="33970" y="0"/>
                  </a:cubicBezTo>
                  <a:close/>
                </a:path>
              </a:pathLst>
            </a:custGeom>
            <a:solidFill>
              <a:srgbClr val="001737"/>
            </a:solidFill>
            <a:ln w="38100" cap="rnd">
              <a:solidFill>
                <a:srgbClr val="FFFFFF"/>
              </a:solidFill>
              <a:prstDash val="solid"/>
              <a:round/>
            </a:ln>
          </p:spPr>
          <p:txBody>
            <a:bodyPr/>
            <a:lstStyle/>
            <a:p>
              <a:pPr marL="285750" indent="-285750">
                <a:buFont typeface="Arial" panose="020B0604020202020204" pitchFamily="34" charset="0"/>
                <a:buChar char="•"/>
              </a:pPr>
              <a:endParaRPr lang="en-US" b="1" dirty="0">
                <a:solidFill>
                  <a:schemeClr val="bg1"/>
                </a:solidFill>
                <a:effectLst/>
                <a:latin typeface="Inter" panose="02000503000000020004" pitchFamily="2" charset="0"/>
                <a:ea typeface="Inter" panose="02000503000000020004" pitchFamily="2" charset="0"/>
              </a:endParaRPr>
            </a:p>
            <a:p>
              <a:pPr marL="285750" indent="-285750">
                <a:buFont typeface="Arial" panose="020B0604020202020204" pitchFamily="34" charset="0"/>
                <a:buChar char="•"/>
              </a:pPr>
              <a:r>
                <a:rPr lang="en-US" sz="2000" b="1" dirty="0">
                  <a:solidFill>
                    <a:schemeClr val="bg1"/>
                  </a:solidFill>
                  <a:effectLst/>
                  <a:latin typeface="+mj-lt"/>
                  <a:ea typeface="Inter" panose="02000503000000020004" pitchFamily="2" charset="0"/>
                </a:rPr>
                <a:t>The United States</a:t>
              </a:r>
              <a:r>
                <a:rPr lang="en-US" sz="2000" b="0" dirty="0">
                  <a:solidFill>
                    <a:schemeClr val="bg1"/>
                  </a:solidFill>
                  <a:effectLst/>
                  <a:latin typeface="+mj-lt"/>
                  <a:ea typeface="Inter" panose="02000503000000020004" pitchFamily="2" charset="0"/>
                </a:rPr>
                <a:t> receives the highest number of arriving passengers, with a figure more than </a:t>
              </a:r>
              <a:r>
                <a:rPr lang="en-US" sz="2000" b="1" dirty="0">
                  <a:solidFill>
                    <a:schemeClr val="bg1"/>
                  </a:solidFill>
                  <a:effectLst/>
                  <a:latin typeface="+mj-lt"/>
                  <a:ea typeface="Inter" panose="02000503000000020004" pitchFamily="2" charset="0"/>
                </a:rPr>
                <a:t>three times higher</a:t>
              </a:r>
              <a:r>
                <a:rPr lang="en-US" sz="2000" b="0" dirty="0">
                  <a:solidFill>
                    <a:schemeClr val="bg1"/>
                  </a:solidFill>
                  <a:effectLst/>
                  <a:latin typeface="+mj-lt"/>
                  <a:ea typeface="Inter" panose="02000503000000020004" pitchFamily="2" charset="0"/>
                </a:rPr>
                <a:t> than that of the second-ranked country, </a:t>
              </a:r>
              <a:r>
                <a:rPr lang="en-US" sz="2000" b="1" dirty="0">
                  <a:solidFill>
                    <a:schemeClr val="bg1"/>
                  </a:solidFill>
                  <a:effectLst/>
                  <a:latin typeface="+mj-lt"/>
                  <a:ea typeface="Inter" panose="02000503000000020004" pitchFamily="2" charset="0"/>
                </a:rPr>
                <a:t>Australia</a:t>
              </a:r>
              <a:r>
                <a:rPr lang="en-US" sz="2000" b="0" dirty="0">
                  <a:solidFill>
                    <a:schemeClr val="bg1"/>
                  </a:solidFill>
                  <a:effectLst/>
                  <a:latin typeface="+mj-lt"/>
                  <a:ea typeface="Inter" panose="02000503000000020004" pitchFamily="2" charset="0"/>
                </a:rPr>
                <a:t>.</a:t>
              </a:r>
            </a:p>
          </p:txBody>
        </p:sp>
        <p:sp>
          <p:nvSpPr>
            <p:cNvPr id="29" name="TextBox 7">
              <a:extLst>
                <a:ext uri="{FF2B5EF4-FFF2-40B4-BE49-F238E27FC236}">
                  <a16:creationId xmlns:a16="http://schemas.microsoft.com/office/drawing/2014/main" id="{DBD2AC02-5F0F-463F-8E93-D404F3A0E3D8}"/>
                </a:ext>
              </a:extLst>
            </p:cNvPr>
            <p:cNvSpPr txBox="1"/>
            <p:nvPr/>
          </p:nvSpPr>
          <p:spPr>
            <a:xfrm>
              <a:off x="0" y="-57150"/>
              <a:ext cx="1560644" cy="1695461"/>
            </a:xfrm>
            <a:prstGeom prst="rect">
              <a:avLst/>
            </a:prstGeom>
          </p:spPr>
          <p:txBody>
            <a:bodyPr lIns="50800" tIns="50800" rIns="50800" bIns="50800" rtlCol="0" anchor="ctr"/>
            <a:lstStyle/>
            <a:p>
              <a:pPr algn="ctr">
                <a:lnSpc>
                  <a:spcPts val="2940"/>
                </a:lnSpc>
              </a:pPr>
              <a:endParaRPr/>
            </a:p>
          </p:txBody>
        </p:sp>
      </p:grpSp>
      <p:pic>
        <p:nvPicPr>
          <p:cNvPr id="4" name="Picture 3">
            <a:extLst>
              <a:ext uri="{FF2B5EF4-FFF2-40B4-BE49-F238E27FC236}">
                <a16:creationId xmlns:a16="http://schemas.microsoft.com/office/drawing/2014/main" id="{796557CD-3C6A-41C9-AD88-CC262DA462D0}"/>
              </a:ext>
            </a:extLst>
          </p:cNvPr>
          <p:cNvPicPr>
            <a:picLocks noChangeAspect="1"/>
          </p:cNvPicPr>
          <p:nvPr/>
        </p:nvPicPr>
        <p:blipFill>
          <a:blip r:embed="rId3"/>
          <a:stretch>
            <a:fillRect/>
          </a:stretch>
        </p:blipFill>
        <p:spPr>
          <a:xfrm>
            <a:off x="1434797" y="4568804"/>
            <a:ext cx="8292011" cy="4003695"/>
          </a:xfrm>
          <a:prstGeom prst="rect">
            <a:avLst/>
          </a:prstGeom>
        </p:spPr>
      </p:pic>
      <p:pic>
        <p:nvPicPr>
          <p:cNvPr id="5" name="Picture 4">
            <a:extLst>
              <a:ext uri="{FF2B5EF4-FFF2-40B4-BE49-F238E27FC236}">
                <a16:creationId xmlns:a16="http://schemas.microsoft.com/office/drawing/2014/main" id="{6BFAF873-6047-40B4-957B-2C20069A251E}"/>
              </a:ext>
            </a:extLst>
          </p:cNvPr>
          <p:cNvPicPr>
            <a:picLocks noChangeAspect="1"/>
          </p:cNvPicPr>
          <p:nvPr/>
        </p:nvPicPr>
        <p:blipFill>
          <a:blip r:embed="rId4"/>
          <a:stretch>
            <a:fillRect/>
          </a:stretch>
        </p:blipFill>
        <p:spPr>
          <a:xfrm>
            <a:off x="11194975" y="3154694"/>
            <a:ext cx="4839793" cy="4872058"/>
          </a:xfrm>
          <a:prstGeom prst="rect">
            <a:avLst/>
          </a:prstGeom>
        </p:spPr>
      </p:pic>
      <p:sp>
        <p:nvSpPr>
          <p:cNvPr id="7" name="TextBox 6">
            <a:extLst>
              <a:ext uri="{FF2B5EF4-FFF2-40B4-BE49-F238E27FC236}">
                <a16:creationId xmlns:a16="http://schemas.microsoft.com/office/drawing/2014/main" id="{EBD49D4B-06C5-434E-8720-148FC59FEAEC}"/>
              </a:ext>
            </a:extLst>
          </p:cNvPr>
          <p:cNvSpPr txBox="1"/>
          <p:nvPr/>
        </p:nvSpPr>
        <p:spPr>
          <a:xfrm>
            <a:off x="11364390" y="2554890"/>
            <a:ext cx="4751207" cy="461665"/>
          </a:xfrm>
          <a:prstGeom prst="rect">
            <a:avLst/>
          </a:prstGeom>
          <a:noFill/>
        </p:spPr>
        <p:txBody>
          <a:bodyPr wrap="square" rtlCol="0">
            <a:spAutoFit/>
          </a:bodyPr>
          <a:lstStyle/>
          <a:p>
            <a:r>
              <a:rPr lang="en-US" sz="2400" b="1" dirty="0">
                <a:solidFill>
                  <a:schemeClr val="bg1"/>
                </a:solidFill>
                <a:effectLst/>
                <a:latin typeface="+mj-lt"/>
              </a:rPr>
              <a:t>Top Nationality to United States</a:t>
            </a:r>
          </a:p>
        </p:txBody>
      </p:sp>
    </p:spTree>
    <p:extLst>
      <p:ext uri="{BB962C8B-B14F-4D97-AF65-F5344CB8AC3E}">
        <p14:creationId xmlns:p14="http://schemas.microsoft.com/office/powerpoint/2010/main" val="194085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1137</Words>
  <Application>Microsoft Office PowerPoint</Application>
  <PresentationFormat>Custom</PresentationFormat>
  <Paragraphs>179</Paragraphs>
  <Slides>15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Poppins Light</vt:lpstr>
      <vt:lpstr>Calibri</vt:lpstr>
      <vt:lpstr>Poppins</vt:lpstr>
      <vt:lpstr>Arial</vt:lpstr>
      <vt:lpstr>Inter</vt:lpstr>
      <vt:lpstr>Poppins Bold</vt:lpstr>
      <vt:lpstr>Poppins Semi-Bold</vt:lpstr>
      <vt:lpstr>Wingdings</vt:lpstr>
      <vt:lpstr>Poppins Extra-Light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Travel Agency Presentation</dc:title>
  <dc:creator>Hiep</dc:creator>
  <cp:lastModifiedBy>Hiep</cp:lastModifiedBy>
  <cp:revision>32</cp:revision>
  <dcterms:created xsi:type="dcterms:W3CDTF">2006-08-16T00:00:00Z</dcterms:created>
  <dcterms:modified xsi:type="dcterms:W3CDTF">2026-01-31T16:24:10Z</dcterms:modified>
  <dc:identifier>DAG_56BPxvg</dc:identifier>
</cp:coreProperties>
</file>